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1"/>
  </p:notesMasterIdLst>
  <p:handoutMasterIdLst>
    <p:handoutMasterId r:id="rId22"/>
  </p:handoutMasterIdLst>
  <p:sldIdLst>
    <p:sldId id="368" r:id="rId2"/>
    <p:sldId id="386" r:id="rId3"/>
    <p:sldId id="389" r:id="rId4"/>
    <p:sldId id="388" r:id="rId5"/>
    <p:sldId id="387" r:id="rId6"/>
    <p:sldId id="376" r:id="rId7"/>
    <p:sldId id="390" r:id="rId8"/>
    <p:sldId id="391" r:id="rId9"/>
    <p:sldId id="392" r:id="rId10"/>
    <p:sldId id="399" r:id="rId11"/>
    <p:sldId id="393" r:id="rId12"/>
    <p:sldId id="394" r:id="rId13"/>
    <p:sldId id="395" r:id="rId14"/>
    <p:sldId id="400" r:id="rId15"/>
    <p:sldId id="377" r:id="rId16"/>
    <p:sldId id="401" r:id="rId17"/>
    <p:sldId id="397" r:id="rId18"/>
    <p:sldId id="384" r:id="rId19"/>
    <p:sldId id="39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33CCFF"/>
    <a:srgbClr val="66CCFF"/>
    <a:srgbClr val="000000"/>
    <a:srgbClr val="FF3300"/>
    <a:srgbClr val="0033CC"/>
    <a:srgbClr val="FFFFCC"/>
    <a:srgbClr val="CCECFF"/>
    <a:srgbClr val="33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5" autoAdjust="0"/>
    <p:restoredTop sz="94688" autoAdjust="0"/>
  </p:normalViewPr>
  <p:slideViewPr>
    <p:cSldViewPr>
      <p:cViewPr>
        <p:scale>
          <a:sx n="120" d="100"/>
          <a:sy n="120" d="100"/>
        </p:scale>
        <p:origin x="-7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67C020-2B10-43D5-83A7-4FF355B83A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38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265C121-F07D-436B-92F2-6CCB590662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5C121-F07D-436B-92F2-6CCB5906623A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00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altLang="sk-SK" noProof="0"/>
              <a:t>Upravte štýly predlohy textu</a:t>
            </a:r>
            <a:endParaRPr lang="cs-CZ" altLang="sk-SK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sk-SK" altLang="sk-SK" noProof="0"/>
              <a:t>Upravte štýl predlohy podnadpisov</a:t>
            </a:r>
            <a:endParaRPr lang="cs-CZ" altLang="sk-SK" noProof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EEEE-DC21-44EA-8B80-30B89490B2B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7BEB7C8E-44B4-470E-8752-E86E3540C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560704"/>
            <a:ext cx="1828800" cy="229374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2D4B-F795-44CA-A63F-7AB299EBC1E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3115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0473-DFFE-474E-BD8B-D6C0B5319AF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5187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F931-355A-4AE9-8273-CF64CDE421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750BC71-C735-47F5-B581-C3B590A86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25" y="506412"/>
            <a:ext cx="1153925" cy="29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26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CE8F-31CB-47D0-BAC2-AB4EB21E2F5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39493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9B70-5963-42C3-BDDC-33E812856BF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78345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504A-477C-40B1-806D-9A5E87FBEDC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48540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0A32-EACF-4F3F-83ED-D78B9C9D7C2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76394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685-FE1E-4C3D-9EF0-FD3F7F44538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17496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22AF-4484-4419-97B6-52CF1AB9378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41212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</a:t>
            </a:r>
            <a:r>
              <a:rPr lang="sk-SK"/>
              <a:t>pridať obrázok. </a:t>
            </a:r>
            <a:r>
              <a:rPr lang="sk-SK" dirty="0"/>
              <a:t>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5C2B-FA0E-4984-BF12-EEE7AF78E7C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14804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B0717D-C7F7-4B0C-92D6-9AAB242915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zo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71800" y="6107132"/>
            <a:ext cx="5148572" cy="67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sk-SK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Balog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sk-SK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akadémia vied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ok vyhÄ¾adÃ¡vania obrÃ¡zkov pre dopyt mars venus inv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16639" y="176986"/>
            <a:ext cx="7047850" cy="1368152"/>
          </a:xfrm>
          <a:noFill/>
        </p:spPr>
        <p:txBody>
          <a:bodyPr/>
          <a:lstStyle/>
          <a:p>
            <a:pPr algn="ctr"/>
            <a:r>
              <a:rPr 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Strategická </a:t>
            </a:r>
            <a:r>
              <a:rPr lang="sk-SK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sk-SK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infraštruktúra</a:t>
            </a:r>
            <a:endParaRPr lang="sk-SK" sz="2800" i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CDC0E54-4048-4436-B51A-DC11FAAB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37" t="-1645" r="41641" b="1645"/>
          <a:stretch/>
        </p:blipFill>
        <p:spPr>
          <a:xfrm>
            <a:off x="3131840" y="1372817"/>
            <a:ext cx="6012160" cy="4734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510EACFA-E217-406C-A862-5E7673B9AD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r="38188"/>
          <a:stretch/>
        </p:blipFill>
        <p:spPr>
          <a:xfrm>
            <a:off x="1835696" y="1449680"/>
            <a:ext cx="3801011" cy="4657452"/>
          </a:xfrm>
          <a:prstGeom prst="rect">
            <a:avLst/>
          </a:prstGeom>
        </p:spPr>
      </p:pic>
      <p:pic>
        <p:nvPicPr>
          <p:cNvPr id="1026" name="Obrázok 1" descr="cid:image002.png@01D167F4.E498B7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8112"/>
            <a:ext cx="1476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ok 5" descr="cid:image004.jpg@01D1640B.BC543C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" y="869299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734572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aktivity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xmlns="" id="{0D77F8B0-C126-4EAA-BA2C-94596376A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50983"/>
              </p:ext>
            </p:extLst>
          </p:nvPr>
        </p:nvGraphicFramePr>
        <p:xfrm>
          <a:off x="1325267" y="764712"/>
          <a:ext cx="7603301" cy="5884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449">
                  <a:extLst>
                    <a:ext uri="{9D8B030D-6E8A-4147-A177-3AD203B41FA5}">
                      <a16:colId xmlns:a16="http://schemas.microsoft.com/office/drawing/2014/main" xmlns="" val="1844843636"/>
                    </a:ext>
                  </a:extLst>
                </a:gridCol>
                <a:gridCol w="1454463">
                  <a:extLst>
                    <a:ext uri="{9D8B030D-6E8A-4147-A177-3AD203B41FA5}">
                      <a16:colId xmlns:a16="http://schemas.microsoft.com/office/drawing/2014/main" xmlns="" val="90948513"/>
                    </a:ext>
                  </a:extLst>
                </a:gridCol>
                <a:gridCol w="1454463">
                  <a:extLst>
                    <a:ext uri="{9D8B030D-6E8A-4147-A177-3AD203B41FA5}">
                      <a16:colId xmlns:a16="http://schemas.microsoft.com/office/drawing/2014/main" xmlns="" val="1341082771"/>
                    </a:ext>
                  </a:extLst>
                </a:gridCol>
                <a:gridCol w="1454463">
                  <a:extLst>
                    <a:ext uri="{9D8B030D-6E8A-4147-A177-3AD203B41FA5}">
                      <a16:colId xmlns:a16="http://schemas.microsoft.com/office/drawing/2014/main" xmlns="" val="1944215970"/>
                    </a:ext>
                  </a:extLst>
                </a:gridCol>
                <a:gridCol w="1454463">
                  <a:extLst>
                    <a:ext uri="{9D8B030D-6E8A-4147-A177-3AD203B41FA5}">
                      <a16:colId xmlns:a16="http://schemas.microsoft.com/office/drawing/2014/main" xmlns="" val="3760107677"/>
                    </a:ext>
                  </a:extLst>
                </a:gridCol>
              </a:tblGrid>
              <a:tr h="289144"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Park/centrum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Dôležitosť aktivít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416130"/>
                  </a:ext>
                </a:extLst>
              </a:tr>
              <a:tr h="87417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konzultácie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návštevy v podnikoch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VaV</a:t>
                      </a: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projekty s podnikmi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VaV</a:t>
                      </a: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zakladateľom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74757986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553278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STU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4501812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ALLEGRO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627216"/>
                  </a:ext>
                </a:extLst>
              </a:tr>
              <a:tr h="585034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materiály a TT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09874803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Promatech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3497534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Technicom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5453186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ZA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1624908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ZA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507248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0518178"/>
                  </a:ext>
                </a:extLst>
              </a:tr>
              <a:tr h="585034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Imunologicky aktívne látky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5487945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SAV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6283503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UK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580224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žiadna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žiadna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žiadna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1243550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žiadna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žiadna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958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61559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734572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finančná udržateľnosť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xmlns="" id="{3C50D279-FC4C-4046-82FC-AB8EB8B3F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10747"/>
              </p:ext>
            </p:extLst>
          </p:nvPr>
        </p:nvGraphicFramePr>
        <p:xfrm>
          <a:off x="1259632" y="1268760"/>
          <a:ext cx="7426965" cy="515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195">
                  <a:extLst>
                    <a:ext uri="{9D8B030D-6E8A-4147-A177-3AD203B41FA5}">
                      <a16:colId xmlns:a16="http://schemas.microsoft.com/office/drawing/2014/main" xmlns="" val="233151581"/>
                    </a:ext>
                  </a:extLst>
                </a:gridCol>
                <a:gridCol w="2172380">
                  <a:extLst>
                    <a:ext uri="{9D8B030D-6E8A-4147-A177-3AD203B41FA5}">
                      <a16:colId xmlns:a16="http://schemas.microsoft.com/office/drawing/2014/main" xmlns="" val="4238117059"/>
                    </a:ext>
                  </a:extLst>
                </a:gridCol>
                <a:gridCol w="2694390">
                  <a:extLst>
                    <a:ext uri="{9D8B030D-6E8A-4147-A177-3AD203B41FA5}">
                      <a16:colId xmlns:a16="http://schemas.microsoft.com/office/drawing/2014/main" xmlns="" val="38398506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Park/centrum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Vnímanie finančnej udržateľnosti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674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 roky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 rokov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8134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9098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STU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47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ALLEGRO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5981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materiály a TT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1019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Promatech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116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Technicom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8575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ZA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239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ZA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0585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323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Imunologicky aktívne látky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8222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SAV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4146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UK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2466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75770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166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42096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služby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xmlns="" id="{824E8255-8EBA-4D90-ACB3-4720574A6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8204"/>
              </p:ext>
            </p:extLst>
          </p:nvPr>
        </p:nvGraphicFramePr>
        <p:xfrm>
          <a:off x="1329475" y="1124744"/>
          <a:ext cx="7479873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196931841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86979105"/>
                    </a:ext>
                  </a:extLst>
                </a:gridCol>
                <a:gridCol w="1431201">
                  <a:extLst>
                    <a:ext uri="{9D8B030D-6E8A-4147-A177-3AD203B41FA5}">
                      <a16:colId xmlns:a16="http://schemas.microsoft.com/office/drawing/2014/main" xmlns="" val="4051523444"/>
                    </a:ext>
                  </a:extLst>
                </a:gridCol>
              </a:tblGrid>
              <a:tr h="2257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Služba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VTP EÚ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VTP v SR (plán)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8464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Prenájom miestností na prevádzku podniku (laboratória/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337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Poskytnutie konferenčných miestností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907588"/>
                  </a:ext>
                </a:extLst>
              </a:tr>
              <a:tr h="76835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Poskytnutie zasadačky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8967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Plánovanie a organizovanie eventov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015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a reklama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371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Reštaurácia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62,9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044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Športové zariadenia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40,3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2588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Škôlka pre zamestnane ženy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441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Právne, účtovné a ekonomické služby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62,9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5038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Podnikateľské poradenstvo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369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Poskytnutie / sprostredkovanie fondov rizikového kapitálu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360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Poradenstvo pre práva duševného vlastníctva, patentový zástupca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1645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Poradenstvo v oblasti riadenia firmy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57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Sieťovanie, hľadanie partnerov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127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Tréning a kurzy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marR="14732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960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7090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424936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</a:t>
            </a:r>
            <a:r>
              <a:rPr lang="sk-SK" sz="36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medz</a:t>
            </a: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. spolupráca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xmlns="" id="{650E5675-878B-44AF-9437-A71F79C9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12279"/>
              </p:ext>
            </p:extLst>
          </p:nvPr>
        </p:nvGraphicFramePr>
        <p:xfrm>
          <a:off x="1475656" y="1158240"/>
          <a:ext cx="7491353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683">
                  <a:extLst>
                    <a:ext uri="{9D8B030D-6E8A-4147-A177-3AD203B41FA5}">
                      <a16:colId xmlns:a16="http://schemas.microsoft.com/office/drawing/2014/main" xmlns="" val="2387155954"/>
                    </a:ext>
                  </a:extLst>
                </a:gridCol>
                <a:gridCol w="2596480">
                  <a:extLst>
                    <a:ext uri="{9D8B030D-6E8A-4147-A177-3AD203B41FA5}">
                      <a16:colId xmlns:a16="http://schemas.microsoft.com/office/drawing/2014/main" xmlns="" val="3369974815"/>
                    </a:ext>
                  </a:extLst>
                </a:gridCol>
                <a:gridCol w="2327215">
                  <a:extLst>
                    <a:ext uri="{9D8B030D-6E8A-4147-A177-3AD203B41FA5}">
                      <a16:colId xmlns:a16="http://schemas.microsoft.com/office/drawing/2014/main" xmlns="" val="3712583055"/>
                    </a:ext>
                  </a:extLst>
                </a:gridCol>
                <a:gridCol w="93975">
                  <a:extLst>
                    <a:ext uri="{9D8B030D-6E8A-4147-A177-3AD203B41FA5}">
                      <a16:colId xmlns:a16="http://schemas.microsoft.com/office/drawing/2014/main" xmlns="" val="3803272587"/>
                    </a:ext>
                  </a:extLst>
                </a:gridCol>
              </a:tblGrid>
              <a:tr h="2192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Park/centrum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Medzinárodná spolupráca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206774"/>
                  </a:ext>
                </a:extLst>
              </a:tr>
              <a:tr h="17175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Užitočnosť spolupráce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Spolupráca s VaV organizáciami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45920505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zriedka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98124554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STU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51701927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ALLEGRO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zriedka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13068628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materiály a TT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zriedka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89422408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Promatech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869558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Technicom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často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26571471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ZA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1201611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ZA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zriedka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61733927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často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14145771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Imunologicky aktívne látky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zriedka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1336617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SAV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veľmi 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45142668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UK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často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02725974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6917690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veľká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vždy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5818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62578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6383"/>
            <a:ext cx="7717532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publikačná výkonnosť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xmlns="" id="{811664C5-81F6-43D7-8259-23E856E4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26658"/>
              </p:ext>
            </p:extLst>
          </p:nvPr>
        </p:nvGraphicFramePr>
        <p:xfrm>
          <a:off x="1259632" y="808383"/>
          <a:ext cx="7573516" cy="520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5188">
                  <a:extLst>
                    <a:ext uri="{9D8B030D-6E8A-4147-A177-3AD203B41FA5}">
                      <a16:colId xmlns:a16="http://schemas.microsoft.com/office/drawing/2014/main" xmlns="" val="848747889"/>
                    </a:ext>
                  </a:extLst>
                </a:gridCol>
                <a:gridCol w="818328">
                  <a:extLst>
                    <a:ext uri="{9D8B030D-6E8A-4147-A177-3AD203B41FA5}">
                      <a16:colId xmlns:a16="http://schemas.microsoft.com/office/drawing/2014/main" xmlns="" val="109129355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44308393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„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329428745"/>
                  </a:ext>
                </a:extLst>
              </a:tr>
              <a:tr h="47587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TECHNICOM pre inovačné aplikácie s podporou znalostných technológií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584953416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STU Bratislava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522692932"/>
                  </a:ext>
                </a:extLst>
              </a:tr>
              <a:tr h="291554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Martinské centrum pre biomedicínu (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Martin)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3163378374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Žilinskej univerzity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803426086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Univerzity Komenského v Bratislave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940924110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„CAMPUS MTF STU “ – CAMBO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sk-S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843650453"/>
                  </a:ext>
                </a:extLst>
              </a:tr>
              <a:tr h="47587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Medicínsky univerzitný vedecký park v Košiciach (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Košice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55556616"/>
                  </a:ext>
                </a:extLst>
              </a:tr>
              <a:tr h="31424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Žilinskej univerzity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14442084"/>
                  </a:ext>
                </a:extLst>
              </a:tr>
              <a:tr h="47587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</a:t>
                      </a:r>
                      <a:r>
                        <a:rPr lang="sk-SK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progresív</a:t>
                      </a: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materiálov a technológií pre súčasné a budúce aplikácie „PROMATECH“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437566979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UVP pre biomedicínu Bratislava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661893031"/>
                  </a:ext>
                </a:extLst>
              </a:tr>
              <a:tr h="47587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Centrum aplikovaného výskumu nových materiálov a transferu technológií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591610015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ALLEGRO 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382744716"/>
                  </a:ext>
                </a:extLst>
              </a:tr>
              <a:tr h="240682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Centrum výskumu a vývoja imunologicky aktívnych látok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k-S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303922337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DEC112EE-9EC2-4B21-802E-8E052ABCB92C}"/>
              </a:ext>
            </a:extLst>
          </p:cNvPr>
          <p:cNvSpPr/>
          <p:nvPr/>
        </p:nvSpPr>
        <p:spPr>
          <a:xfrm>
            <a:off x="1115616" y="6041247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Biomedicínskeho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centra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bolo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publikovaných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väčšie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množstvo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výstupov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 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rokoch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2016 a 2017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spolu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530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publikácií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WOS, z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toho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41,7% (221) je v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časopisoch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zaradených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do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prvého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kvadarantu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Q1 (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t.j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časopisy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patriace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medzi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25%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najkvalitnejších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danej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oblasti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0522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46383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špecializácia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xmlns="" id="{84820337-ACA7-4DF7-95A6-863611095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72910"/>
              </p:ext>
            </p:extLst>
          </p:nvPr>
        </p:nvGraphicFramePr>
        <p:xfrm>
          <a:off x="1187624" y="689278"/>
          <a:ext cx="7645524" cy="6122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021">
                  <a:extLst>
                    <a:ext uri="{9D8B030D-6E8A-4147-A177-3AD203B41FA5}">
                      <a16:colId xmlns:a16="http://schemas.microsoft.com/office/drawing/2014/main" xmlns="" val="1485701182"/>
                    </a:ext>
                  </a:extLst>
                </a:gridCol>
                <a:gridCol w="1263152">
                  <a:extLst>
                    <a:ext uri="{9D8B030D-6E8A-4147-A177-3AD203B41FA5}">
                      <a16:colId xmlns:a16="http://schemas.microsoft.com/office/drawing/2014/main" xmlns="" val="1180626243"/>
                    </a:ext>
                  </a:extLst>
                </a:gridCol>
                <a:gridCol w="1194230">
                  <a:extLst>
                    <a:ext uri="{9D8B030D-6E8A-4147-A177-3AD203B41FA5}">
                      <a16:colId xmlns:a16="http://schemas.microsoft.com/office/drawing/2014/main" xmlns="" val="343655680"/>
                    </a:ext>
                  </a:extLst>
                </a:gridCol>
                <a:gridCol w="1419009">
                  <a:extLst>
                    <a:ext uri="{9D8B030D-6E8A-4147-A177-3AD203B41FA5}">
                      <a16:colId xmlns:a16="http://schemas.microsoft.com/office/drawing/2014/main" xmlns="" val="3499991034"/>
                    </a:ext>
                  </a:extLst>
                </a:gridCol>
                <a:gridCol w="1419009">
                  <a:extLst>
                    <a:ext uri="{9D8B030D-6E8A-4147-A177-3AD203B41FA5}">
                      <a16:colId xmlns:a16="http://schemas.microsoft.com/office/drawing/2014/main" xmlns="" val="1052448080"/>
                    </a:ext>
                  </a:extLst>
                </a:gridCol>
                <a:gridCol w="951103">
                  <a:extLst>
                    <a:ext uri="{9D8B030D-6E8A-4147-A177-3AD203B41FA5}">
                      <a16:colId xmlns:a16="http://schemas.microsoft.com/office/drawing/2014/main" xmlns="" val="179547473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Park/centrum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182057"/>
                  </a:ext>
                </a:extLst>
              </a:tr>
              <a:tr h="72224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Dopravné prostriedky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Priemysel pre 21. storočie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Digitálne Slovensko a KKP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Zdravie a technológie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Potraviny a ŽP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extLst>
                  <a:ext uri="{0D108BD9-81ED-4DB2-BD59-A6C34878D82A}">
                    <a16:rowId xmlns:a16="http://schemas.microsoft.com/office/drawing/2014/main" xmlns="" val="3136951693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1628350671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STU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2997372328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ALLEGRO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3231421725"/>
                  </a:ext>
                </a:extLst>
              </a:tr>
              <a:tr h="4137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mat. a TT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10028245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Promatech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1677430721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Technicom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682622653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ZA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1523552223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ZA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3286315924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3117971169"/>
                  </a:ext>
                </a:extLst>
              </a:tr>
              <a:tr h="4166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Imun</a:t>
                      </a:r>
                      <a:r>
                        <a:rPr lang="sk-S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látky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3961203907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SAV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458336195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UK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3354716185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endParaRPr lang="sk-SK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64284261"/>
                  </a:ext>
                </a:extLst>
              </a:tr>
              <a:tr h="351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endParaRPr lang="sk-SK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41" marR="67341" marT="0" marB="0"/>
                </a:tc>
                <a:extLst>
                  <a:ext uri="{0D108BD9-81ED-4DB2-BD59-A6C34878D82A}">
                    <a16:rowId xmlns:a16="http://schemas.microsoft.com/office/drawing/2014/main" xmlns="" val="194689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6565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46383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citáty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96AE6652-5A71-492F-955C-0448A8C8A657}"/>
              </a:ext>
            </a:extLst>
          </p:cNvPr>
          <p:cNvSpPr/>
          <p:nvPr/>
        </p:nvSpPr>
        <p:spPr>
          <a:xfrm>
            <a:off x="1187624" y="710689"/>
            <a:ext cx="79563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800" i="1" dirty="0">
                <a:solidFill>
                  <a:schemeClr val="bg2"/>
                </a:solidFill>
              </a:rPr>
              <a:t>„Vďaka novým technológiám sme sa stali </a:t>
            </a:r>
            <a:r>
              <a:rPr lang="sk-SK" sz="1800" b="1" i="1" dirty="0">
                <a:solidFill>
                  <a:schemeClr val="bg2"/>
                </a:solidFill>
              </a:rPr>
              <a:t>technologicky rovnocennými </a:t>
            </a:r>
            <a:r>
              <a:rPr lang="sk-SK" sz="1800" i="1" dirty="0">
                <a:solidFill>
                  <a:schemeClr val="bg2"/>
                </a:solidFill>
              </a:rPr>
              <a:t>partnermi západných krajín“. </a:t>
            </a:r>
          </a:p>
          <a:p>
            <a:pPr algn="just"/>
            <a:endParaRPr lang="sk-SK" sz="1800" i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„Náš park je napriek tomu, že nemáme veľa vlastných výskumníkov značne využívaný ostatnými zamestnancami fakúlt univerzity. Technológie sú tak stále využívané a </a:t>
            </a:r>
            <a:r>
              <a:rPr lang="sk-SK" sz="1800" b="1" i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podporujeme </a:t>
            </a:r>
            <a:r>
              <a:rPr lang="sk-SK" sz="1800" b="1" i="1" dirty="0" err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VaV</a:t>
            </a:r>
            <a:r>
              <a:rPr lang="sk-SK" sz="1800" b="1" i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na univerzite</a:t>
            </a:r>
            <a:r>
              <a:rPr lang="sk-SK" sz="1800" i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“.</a:t>
            </a:r>
          </a:p>
          <a:p>
            <a:pPr algn="just"/>
            <a:endParaRPr lang="sk-SK" sz="1800" i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</a:rPr>
              <a:t>„Sme súčasťou univerzity a nie firma. </a:t>
            </a:r>
            <a:r>
              <a:rPr lang="sk-SK" sz="1800" b="1" i="1" dirty="0">
                <a:solidFill>
                  <a:schemeClr val="bg2"/>
                </a:solidFill>
              </a:rPr>
              <a:t>Naše úlohy sú širšie</a:t>
            </a:r>
            <a:r>
              <a:rPr lang="sk-SK" sz="1800" i="1" dirty="0">
                <a:solidFill>
                  <a:schemeClr val="bg2"/>
                </a:solidFill>
              </a:rPr>
              <a:t>, nie len zarábať peniaze“. </a:t>
            </a:r>
            <a:endParaRPr lang="sk-SK" sz="1800" i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sk-SK" sz="1800" i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</a:rPr>
              <a:t>„Máme veľký potenciál. O naše znalosti a technológie je veľký </a:t>
            </a:r>
            <a:r>
              <a:rPr lang="sk-SK" sz="1800" b="1" i="1" dirty="0">
                <a:solidFill>
                  <a:schemeClr val="bg2"/>
                </a:solidFill>
              </a:rPr>
              <a:t>záujem od rôznych firiem</a:t>
            </a:r>
            <a:r>
              <a:rPr lang="sk-SK" sz="1800" i="1" dirty="0">
                <a:solidFill>
                  <a:schemeClr val="bg2"/>
                </a:solidFill>
              </a:rPr>
              <a:t>. Problém je, že nám nie je umožnená spolupráca s firmami a nie sú výzvy zo štrukturálnych fondov“.</a:t>
            </a:r>
          </a:p>
          <a:p>
            <a:pPr algn="just"/>
            <a:endParaRPr lang="sk-SK" sz="1800" i="1" dirty="0">
              <a:solidFill>
                <a:schemeClr val="bg2"/>
              </a:solidFill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</a:rPr>
              <a:t>„</a:t>
            </a:r>
            <a:r>
              <a:rPr lang="sk-SK" sz="1800" b="1" i="1" dirty="0">
                <a:solidFill>
                  <a:schemeClr val="bg2"/>
                </a:solidFill>
              </a:rPr>
              <a:t>Firmy nevedia čo vieme robiť </a:t>
            </a:r>
            <a:r>
              <a:rPr lang="sk-SK" sz="1800" i="1" dirty="0">
                <a:solidFill>
                  <a:schemeClr val="bg2"/>
                </a:solidFill>
              </a:rPr>
              <a:t>a nie sú pripravené na spoluprácu. Mnohé nerobia vývoj vlastných výrobkov“. </a:t>
            </a:r>
          </a:p>
          <a:p>
            <a:pPr algn="just"/>
            <a:endParaRPr lang="sk-SK" sz="1800" i="1" dirty="0">
              <a:solidFill>
                <a:schemeClr val="bg2"/>
              </a:solidFill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</a:rPr>
              <a:t>„Takáto spolupráca je obojstranne výhodná. Robíme výskum na prototypoch prístrojov, ktorý </a:t>
            </a:r>
            <a:r>
              <a:rPr lang="sk-SK" sz="1800" b="1" i="1" dirty="0">
                <a:solidFill>
                  <a:schemeClr val="bg2"/>
                </a:solidFill>
              </a:rPr>
              <a:t>publikujeme v kvalitných karentovaných časopisoch</a:t>
            </a:r>
            <a:r>
              <a:rPr lang="sk-SK" sz="1800" i="1" dirty="0">
                <a:solidFill>
                  <a:schemeClr val="bg2"/>
                </a:solidFill>
              </a:rPr>
              <a:t>“</a:t>
            </a:r>
          </a:p>
          <a:p>
            <a:pPr algn="just"/>
            <a:endParaRPr lang="sk-SK" sz="1800" i="1" dirty="0">
              <a:solidFill>
                <a:schemeClr val="bg2"/>
              </a:solidFill>
            </a:endParaRPr>
          </a:p>
          <a:p>
            <a:pPr algn="just"/>
            <a:r>
              <a:rPr lang="sk-SK" sz="1800" i="1" dirty="0">
                <a:solidFill>
                  <a:schemeClr val="bg2"/>
                </a:solidFill>
              </a:rPr>
              <a:t>„Nutne potrebujeme národnú </a:t>
            </a:r>
            <a:r>
              <a:rPr lang="sk-SK" sz="1800" b="1" i="1" dirty="0" err="1">
                <a:solidFill>
                  <a:schemeClr val="bg2"/>
                </a:solidFill>
              </a:rPr>
              <a:t>Biobanku</a:t>
            </a:r>
            <a:r>
              <a:rPr lang="sk-SK" sz="1800" i="1" dirty="0">
                <a:solidFill>
                  <a:schemeClr val="bg2"/>
                </a:solidFill>
              </a:rPr>
              <a:t>. </a:t>
            </a:r>
            <a:r>
              <a:rPr lang="sk-SK" sz="1800" i="1" dirty="0" err="1">
                <a:solidFill>
                  <a:schemeClr val="bg2"/>
                </a:solidFill>
              </a:rPr>
              <a:t>Biobanku</a:t>
            </a:r>
            <a:r>
              <a:rPr lang="sk-SK" sz="1800" i="1" dirty="0">
                <a:solidFill>
                  <a:schemeClr val="bg2"/>
                </a:solidFill>
              </a:rPr>
              <a:t> majú všetky rozvinuté krajiny a slúži všetkým“.</a:t>
            </a:r>
          </a:p>
          <a:p>
            <a:endParaRPr lang="sk-SK" sz="1800" i="1" dirty="0">
              <a:solidFill>
                <a:schemeClr val="bg2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389766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76832349-A9FC-4521-9325-087F1B2C21BC}"/>
              </a:ext>
            </a:extLst>
          </p:cNvPr>
          <p:cNvSpPr/>
          <p:nvPr/>
        </p:nvSpPr>
        <p:spPr>
          <a:xfrm>
            <a:off x="1259632" y="1124744"/>
            <a:ext cx="754598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fokusovaného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technologického transferu v perspektívnych doménach 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Ďalšia podpora nákupu technológií by mala podporiť </a:t>
            </a:r>
            <a:r>
              <a:rPr lang="sk-SK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VaV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špecializáciu, pričom musí umožňovať spoluprácu parkov/centier s podnikateľskými subjektami. Je potrebné zv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ážiť nastavenie budúcej podpory budovania infraštruktúry tak, aby bolo možné generovať príjem. Je potrebné umožniť dobudovanie horizontálnych štruktúr naprieč/pre potreby viacerých parkov/centier (napr.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Biobanka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 </a:t>
            </a:r>
          </a:p>
          <a:p>
            <a:pPr algn="just"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 spracovaní komplexnej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cost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-benefit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analýzy je možné zvažovať zapojenie niektorých technologicky unikátnych parkov/centier do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ESFRI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pripraviť schémy vedeckej spolupráce zamerané na mobility pracovníkov na využitie veľkých infraštruktúr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Pre zefektívnenie realizácie projektov je potrebné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upraviť transpozíciu európskej smernice tak, aby bolo možné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verejné obstarávanie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 sfére </a:t>
            </a:r>
            <a:r>
              <a:rPr lang="sk-SK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VaV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špecifických prípadoch nerealizovať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sk-SK" sz="1600" dirty="0">
              <a:solidFill>
                <a:srgbClr val="000000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B16CCDBF-71AC-4FB1-B915-FD60AA4D7FFC}"/>
              </a:ext>
            </a:extLst>
          </p:cNvPr>
          <p:cNvSpPr/>
          <p:nvPr/>
        </p:nvSpPr>
        <p:spPr>
          <a:xfrm>
            <a:off x="1259632" y="4644911"/>
            <a:ext cx="7704856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spolupráce s podnikmi a poskytovanie komplexných služieb 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potrebné zabezpečiť, aby podpora neobmedzovala, ale naopak stimulovala spoluprácu s podnikmi. Z tohto dôvodu je nevyhnutné vhodne nastaviť intenzitu pomoci, ktorá umožní a stimuluje takúto spoluprácu. Podpora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aplikovaného výskumu a experimentálneho vývoja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parkov/centier by mala predstavovať majoritnú zložku podporovaných projektov. Podpora by mala umožniť realizovať aj následné štádiá, ako sú napr.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pilotné testovanie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príp.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klinické testy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58662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CB2921F9-CBB2-4E74-9793-7B528380452C}"/>
              </a:ext>
            </a:extLst>
          </p:cNvPr>
          <p:cNvSpPr/>
          <p:nvPr/>
        </p:nvSpPr>
        <p:spPr>
          <a:xfrm>
            <a:off x="1217240" y="933023"/>
            <a:ext cx="7747248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Pravidelné a predvídateľné vyhlasovanie výziev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Prieskum ukázal na potrebu vyhlasovania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pravidelných predvídateľných výziev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 dostatočnou alokáciou. Takýto prístup umožní parkom/centrám systematicky plánovať svoju činnosť a strategický rozvoj. V tomto kontexte je potrebné podporovať tvorbu komplexných rozvojových stratégií parkov/centier, ktorých realizácia by mala byť pravidelne hodnotená.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by mali zohľadňovať dlhodobé očakávania a potreby trhových subjektov a/alebo prispievať k riešeniu vybraných závažných celospoločenských problémov, ako sú napr. civilizačné ochorenia. Pre maximalizáciu efektov biomedicínsky orientovaných parkov/centier je nevyhnutné vytvoriť systémové podmienky v oblasti biomedicínskeho výskumu (napr. podporiť spoluprácu s klinikami).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40033029-E521-4052-8FA9-62D036C0682B}"/>
              </a:ext>
            </a:extLst>
          </p:cNvPr>
          <p:cNvSpPr/>
          <p:nvPr/>
        </p:nvSpPr>
        <p:spPr>
          <a:xfrm>
            <a:off x="1234955" y="4572000"/>
            <a:ext cx="7570659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zvyšovania VVI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excelentnosti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nevyhnutné podporovať realizáciu projektov zvyšujúcich znalostnú bázu vo vybraných perspektívnych technologických doménach.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Podporné mechanizmy by mali stimulovať aj vyššie zapájanie parkov/centier do medzinárodných programov ako je Horizont, ale aj nadväzovanie 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medzinárodnej spolupráce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19445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99A852C4-EB38-4B83-92AF-9A5982D57AF6}"/>
              </a:ext>
            </a:extLst>
          </p:cNvPr>
          <p:cNvSpPr/>
          <p:nvPr/>
        </p:nvSpPr>
        <p:spPr>
          <a:xfrm>
            <a:off x="1469994" y="1268760"/>
            <a:ext cx="7422485" cy="4881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činnosti centier transferu technológií a inkubátorov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by mala zabezpečiť jednak základnú funkčnosť, ale aj schopnosť poskytovať (nie len) štandardné služby v prospech rozvoja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start-up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spin-off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firiem. Okrem toho je nevyhnutné zabezpečiť rozvoj ľudských zdrojov a zdieľanie skúseností a aplikovaných prístupov v zahraničí. Špeciálna pozornosť by sa mala venovať tvorbe nástrojov prepájajúcich parky/centrá a podniky, ale aj zefektívnenie komunikácie parkov/centier smerom k potenciálnym partnerom (napr. dobudovanie webových sídiel,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zintenzívenie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otvorenej koordinovanej komunikácie UVP/VC smerom navonok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procesov špecializácie 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Cieľom opatrenia je objektívnym spôsobom navrhnúť smery ďalšej </a:t>
            </a:r>
            <a:r>
              <a:rPr lang="sk-SK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prioritizácie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prostredníctvom využitia metód </a:t>
            </a:r>
            <a:r>
              <a:rPr lang="sk-SK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participatívneho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rozhodovania a modifikovaného prístupu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sk-SK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Foresight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ktoré by umožnili detailnejšie identifikovať perspektívne technologické oblasti, v ktorých je potrebné doplniť chýbajúcu infraštruktúru využiteľnú pre potreby rozvoja ekonomiky a/alebo riešenia závažných celospoločenských problémov.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459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xmlns="" id="{052610FE-2D3E-41D2-9081-AAD5A3779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65172"/>
              </p:ext>
            </p:extLst>
          </p:nvPr>
        </p:nvGraphicFramePr>
        <p:xfrm>
          <a:off x="1375023" y="980728"/>
          <a:ext cx="7545982" cy="576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1126">
                  <a:extLst>
                    <a:ext uri="{9D8B030D-6E8A-4147-A177-3AD203B41FA5}">
                      <a16:colId xmlns:a16="http://schemas.microsoft.com/office/drawing/2014/main" xmlns="" val="3374086912"/>
                    </a:ext>
                  </a:extLst>
                </a:gridCol>
                <a:gridCol w="1294856">
                  <a:extLst>
                    <a:ext uri="{9D8B030D-6E8A-4147-A177-3AD203B41FA5}">
                      <a16:colId xmlns:a16="http://schemas.microsoft.com/office/drawing/2014/main" xmlns="" val="609929724"/>
                    </a:ext>
                  </a:extLst>
                </a:gridCol>
              </a:tblGrid>
              <a:tr h="565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Plocha (m</a:t>
                      </a:r>
                      <a:r>
                        <a:rPr lang="sk-SK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8648087"/>
                  </a:ext>
                </a:extLst>
              </a:tr>
              <a:tr h="3547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„ CAMPUS MTF STU “ – CAMBO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14 388,2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5939825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STU Bratislava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85 744,7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3535465"/>
                  </a:ext>
                </a:extLst>
              </a:tr>
              <a:tr h="6178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TECHNICOM pre inovačné aplikácie s podporou znalostných technológií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11 425,4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4557048"/>
                  </a:ext>
                </a:extLst>
              </a:tr>
              <a:tr h="310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Univerzity Komenského v Bratislave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13 132,0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2221316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Vybudovanie výskumného centra „</a:t>
                      </a:r>
                      <a:r>
                        <a:rPr lang="sk-SK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AgroBioTech</a:t>
                      </a: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6 674,7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0988286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Výskumné centrum Žilinskej univerzity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1 740,3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4377021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Žilinskej univerzity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3 600,0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7111498"/>
                  </a:ext>
                </a:extLst>
              </a:tr>
              <a:tr h="335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Medicínsky univerzitný vedecký park v Košiciach (</a:t>
                      </a:r>
                      <a:r>
                        <a:rPr lang="sk-SK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MediPark</a:t>
                      </a: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Košice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6 186,9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1376804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Univerzitný vedecký park pre biomedicínu Bratislava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18 553,0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3624016"/>
                  </a:ext>
                </a:extLst>
              </a:tr>
              <a:tr h="6178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Výskumné centrum progresívnych materiálov a technológií pre súčasné a budúce aplikácie „PROMATECH“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5 000,0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6194207"/>
                  </a:ext>
                </a:extLst>
              </a:tr>
              <a:tr h="382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Cenrum</a:t>
                      </a: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aplikovaného výskumu nových materiálov a transferu technológií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4 000,0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0086798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Martinské centrum pre biomedicínu (</a:t>
                      </a:r>
                      <a:r>
                        <a:rPr lang="sk-SK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</a:t>
                      </a: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Martin)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9 980,8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5088165"/>
                  </a:ext>
                </a:extLst>
              </a:tr>
              <a:tr h="4005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Centrum výskumu a vývoja imunologicky aktívnych látok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4 860,0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476329"/>
                  </a:ext>
                </a:extLst>
              </a:tr>
              <a:tr h="29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Výskumné centrum ALLEGRO </a:t>
                      </a:r>
                      <a:endParaRPr lang="sk-SK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400,0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600459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0AFC84E-9AA5-4F04-874B-5C59B9C92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Východiská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88320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0AFC84E-9AA5-4F04-874B-5C59B9C92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Východiská: realizátori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705C13F-FA0A-4EC2-AF23-5FD66E537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2" y="1472872"/>
            <a:ext cx="1896364" cy="19253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092F9BF1-08C5-477C-A234-FDC2A115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80" y="1504379"/>
            <a:ext cx="1800000" cy="1800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C3FD2174-0F9C-482B-9860-86BE67BB6B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89133" r="60306" b="4000"/>
          <a:stretch/>
        </p:blipFill>
        <p:spPr>
          <a:xfrm>
            <a:off x="5253482" y="1252524"/>
            <a:ext cx="3890518" cy="127135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62DA7849-488C-47F1-8A9F-A46F9B47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37" y="4117507"/>
            <a:ext cx="1800000" cy="18000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3B6F23C9-3F0C-4F6A-BFD6-1957F30185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75" t="22632" r="41942" b="11678"/>
          <a:stretch/>
        </p:blipFill>
        <p:spPr>
          <a:xfrm>
            <a:off x="1287609" y="4145110"/>
            <a:ext cx="1831642" cy="18000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9A5E1FCB-6165-4F28-9315-C1F2E9FBAE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2"/>
          <a:stretch/>
        </p:blipFill>
        <p:spPr>
          <a:xfrm>
            <a:off x="6000939" y="2651586"/>
            <a:ext cx="2395603" cy="201202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7E9ECAC9-38C7-4093-A6C7-7000CD72BB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30" t="11834" r="31429" b="21890"/>
          <a:stretch/>
        </p:blipFill>
        <p:spPr>
          <a:xfrm>
            <a:off x="6190010" y="4791319"/>
            <a:ext cx="2017459" cy="2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339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0AFC84E-9AA5-4F04-874B-5C59B9C92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Východiská: vedecké parky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D1E5B47A-2E60-480B-A988-B0097373D2AF}"/>
              </a:ext>
            </a:extLst>
          </p:cNvPr>
          <p:cNvSpPr/>
          <p:nvPr/>
        </p:nvSpPr>
        <p:spPr>
          <a:xfrm>
            <a:off x="1267677" y="1393716"/>
            <a:ext cx="7827846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Univerzitný vedecký park je priestor v ktorom sú vytvorené podmienky: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na realizáciu </a:t>
            </a:r>
            <a:r>
              <a:rPr lang="sk-SK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aplikovaného výskumu</a:t>
            </a: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uľahčujúce </a:t>
            </a:r>
            <a:r>
              <a:rPr lang="sk-SK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vznik nových firiem</a:t>
            </a: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ktoré sú schopné výsledky prenášať do praxe,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na podporu vzájomnej </a:t>
            </a:r>
            <a:r>
              <a:rPr lang="sk-SK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interakcie medzi firmami a pracoviskami univerzity</a:t>
            </a: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resp. SAV</a:t>
            </a: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9644C189-94F2-48EB-A728-8F7F4D32B4D7}"/>
              </a:ext>
            </a:extLst>
          </p:cNvPr>
          <p:cNvSpPr/>
          <p:nvPr/>
        </p:nvSpPr>
        <p:spPr>
          <a:xfrm>
            <a:off x="1259834" y="3178285"/>
            <a:ext cx="7827846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Univerzitný vedecký park: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sa zameriava na </a:t>
            </a:r>
            <a:r>
              <a:rPr lang="sk-SK" sz="1600" b="1" dirty="0">
                <a:solidFill>
                  <a:srgbClr val="000000"/>
                </a:solidFill>
              </a:rPr>
              <a:t>systematický rozvoj </a:t>
            </a:r>
            <a:r>
              <a:rPr lang="sk-SK" sz="1600" dirty="0">
                <a:solidFill>
                  <a:srgbClr val="000000"/>
                </a:solidFill>
              </a:rPr>
              <a:t>územia kľúčových vedeckých inštitúcií;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buduje viacúčelové výskumné budovy;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vytvára priestor pre </a:t>
            </a:r>
            <a:r>
              <a:rPr lang="sk-SK" sz="1600" b="1" dirty="0">
                <a:solidFill>
                  <a:srgbClr val="000000"/>
                </a:solidFill>
              </a:rPr>
              <a:t>akceleráciu ideí a inkubáciu inovatívnych firiem </a:t>
            </a:r>
            <a:r>
              <a:rPr lang="sk-SK" sz="1600" dirty="0">
                <a:solidFill>
                  <a:srgbClr val="000000"/>
                </a:solidFill>
              </a:rPr>
              <a:t>prostredníctvom realizácie aplikovaného výskumu;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disponuje veľmi kvalitným, efektívnym vedeckým manažmentom, ktorý vychádza z dobrých skúseností v renomovaných vedeckých parkoch a ktorý zabezpečí kvalitné riadenie a udržateľnosť univerzitného vedeckého parku;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nielen podporuje výskum a vývoj, ale aj poskytuje rozvojový impulz regiónu.</a:t>
            </a:r>
            <a:endParaRPr lang="sk-SK" sz="16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539307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0AFC84E-9AA5-4F04-874B-5C59B9C92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Východiská: výskumné centrá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52520751-E3BB-4B63-8A31-3FCA3AA58D69}"/>
              </a:ext>
            </a:extLst>
          </p:cNvPr>
          <p:cNvSpPr/>
          <p:nvPr/>
        </p:nvSpPr>
        <p:spPr>
          <a:xfrm>
            <a:off x="1524000" y="1389077"/>
            <a:ext cx="7149225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Výskumné centrá zastrešili projekty: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špičkových laboratórií budovaných </a:t>
            </a:r>
            <a:r>
              <a:rPr lang="sk-SK" sz="1600" b="1" dirty="0">
                <a:solidFill>
                  <a:srgbClr val="000000"/>
                </a:solidFill>
              </a:rPr>
              <a:t>v konkrétnej vednej oblasti </a:t>
            </a:r>
            <a:r>
              <a:rPr lang="sk-SK" sz="1600" dirty="0">
                <a:solidFill>
                  <a:srgbClr val="000000"/>
                </a:solidFill>
              </a:rPr>
              <a:t>pre najlepšie výskumné inštitúcie;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ktoré majú za cieľ zvýšiť kvalitu a prestíž výskumu a vývoja </a:t>
            </a:r>
            <a:r>
              <a:rPr lang="sk-SK" sz="1600" b="1" dirty="0">
                <a:solidFill>
                  <a:srgbClr val="000000"/>
                </a:solidFill>
              </a:rPr>
              <a:t>v oblastiach relevantných pre spoločenskú a hospodársku prax</a:t>
            </a:r>
            <a:r>
              <a:rPr lang="sk-SK" sz="1600" dirty="0">
                <a:solidFill>
                  <a:srgbClr val="000000"/>
                </a:solidFill>
              </a:rPr>
              <a:t>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</a:rPr>
              <a:t>ktoré disponujú veľmi kvalitným, efektívnym vedeckým manažmentom, ktorý vychádza z dobrých skúseností v renomovaných centrách a ktorý zabezpečí kvalitné riadenie a udržateľnosť výskumného centra;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ktoré podporia zlepšovanie prepájania domáceho a zahraničného výskumu a pomôžu slovenským inštitúciám aktívnejšie sa </a:t>
            </a:r>
            <a:r>
              <a:rPr lang="sk-SK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zapájať do výskumných aktivít a projektov v európskom výskumnom priestore</a:t>
            </a:r>
            <a:r>
              <a:rPr lang="sk-SK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sk-SK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513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Metodika hodnotenia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B69BAE26-32AA-431A-8835-7D2791BBF9A7}"/>
              </a:ext>
            </a:extLst>
          </p:cNvPr>
          <p:cNvSpPr/>
          <p:nvPr/>
        </p:nvSpPr>
        <p:spPr>
          <a:xfrm>
            <a:off x="1115616" y="1402425"/>
            <a:ext cx="7632848" cy="303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sk-SK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Hodnotiace otázky: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Aké boli dopady projektov veľkých výskumných infraštruktúr (VVI)? </a:t>
            </a:r>
            <a:endParaRPr lang="sk-SK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k-SK" sz="18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 prispievajú VVI k rozvoju regionálnych sietí spolupráce medzi verejným a súkromným sektorom?</a:t>
            </a:r>
            <a:endParaRPr lang="sk-SK" sz="18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k-SK" sz="18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 akých podmienok dokážu VVI vytvoriť modely udržateľného fungovania po roku 2020?</a:t>
            </a:r>
            <a:endParaRPr lang="sk-SK" sz="18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k-SK" sz="18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Aký je súčasný a možný príspevok VVI k ekonomickému rozvoju regiónov?</a:t>
            </a:r>
            <a:r>
              <a:rPr lang="sk-SK" sz="1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2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8DA92F1-2A21-4CDC-92D1-D561A8EB2A63}"/>
              </a:ext>
            </a:extLst>
          </p:cNvPr>
          <p:cNvSpPr txBox="1"/>
          <p:nvPr/>
        </p:nvSpPr>
        <p:spPr>
          <a:xfrm flipH="1">
            <a:off x="1488842" y="5010399"/>
            <a:ext cx="9039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Metodika: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rgbClr val="000000"/>
                </a:solidFill>
              </a:rPr>
              <a:t>Dotazníkový prieskum s uzavretými  otvorenými otázkami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rgbClr val="000000"/>
                </a:solidFill>
              </a:rPr>
              <a:t>Hĺbkové rozhovory</a:t>
            </a:r>
          </a:p>
        </p:txBody>
      </p:sp>
    </p:spTree>
    <p:extLst>
      <p:ext uri="{BB962C8B-B14F-4D97-AF65-F5344CB8AC3E}">
        <p14:creationId xmlns:p14="http://schemas.microsoft.com/office/powerpoint/2010/main" val="25360349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štruktúra investícií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A7906A1A-BC10-4A98-95D9-DE534B5BE334}"/>
              </a:ext>
            </a:extLst>
          </p:cNvPr>
          <p:cNvSpPr/>
          <p:nvPr/>
        </p:nvSpPr>
        <p:spPr>
          <a:xfrm>
            <a:off x="1874844" y="60584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800" dirty="0"/>
              <a:t>Spolu: 394,48 mil. Eur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A6DEE388-299A-4740-AC12-4FD4D345F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76" y="1589824"/>
            <a:ext cx="7668344" cy="44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70863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plocha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B8161921-0C9E-473F-A9B2-27863076B1B4}"/>
              </a:ext>
            </a:extLst>
          </p:cNvPr>
          <p:cNvSpPr/>
          <p:nvPr/>
        </p:nvSpPr>
        <p:spPr>
          <a:xfrm>
            <a:off x="1874844" y="6058416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800" dirty="0"/>
              <a:t>Spolu: 185 000 m</a:t>
            </a:r>
            <a:r>
              <a:rPr lang="sk-SK" sz="1800" baseline="30000" dirty="0"/>
              <a:t>2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C3773C0-7457-455C-87A3-B9A0A9F56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6973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320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</a:t>
            </a:r>
            <a:r>
              <a:rPr lang="sk-SK" sz="36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VaV</a:t>
            </a:r>
            <a:r>
              <a:rPr lang="sk-SK" sz="3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pracovníci</a:t>
            </a:r>
            <a:endParaRPr lang="en-US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pic>
        <p:nvPicPr>
          <p:cNvPr id="4" name="Obrázok 3" descr="C:\Users\user\Downloads\Miro3.png">
            <a:extLst>
              <a:ext uri="{FF2B5EF4-FFF2-40B4-BE49-F238E27FC236}">
                <a16:creationId xmlns:a16="http://schemas.microsoft.com/office/drawing/2014/main" xmlns="" id="{E473E699-EAF2-45ED-B8C7-954D6AE64F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3" y="1284301"/>
            <a:ext cx="7499050" cy="4289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423EF8F1-6E5E-4ADD-AD2D-4AFA7D085503}"/>
              </a:ext>
            </a:extLst>
          </p:cNvPr>
          <p:cNvSpPr/>
          <p:nvPr/>
        </p:nvSpPr>
        <p:spPr>
          <a:xfrm>
            <a:off x="1905000" y="5929067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850 výskumníci </a:t>
            </a:r>
          </a:p>
          <a:p>
            <a:r>
              <a:rPr lang="sk-SK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530 ostatní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24596845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Zámek a klíč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mek a klíč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ámek a klíč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Dlhodobé aspekty investovania</Template>
  <TotalTime>5654</TotalTime>
  <Words>1098</Words>
  <Application>Microsoft Office PowerPoint</Application>
  <PresentationFormat>Prezentácia na obrazovke (4:3)</PresentationFormat>
  <Paragraphs>458</Paragraphs>
  <Slides>19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Zámek a klíč</vt:lpstr>
      <vt:lpstr>Strategická VaV infraštruktúra</vt:lpstr>
      <vt:lpstr>Východiská</vt:lpstr>
      <vt:lpstr>Východiská: realizátori</vt:lpstr>
      <vt:lpstr>Východiská: vedecké parky</vt:lpstr>
      <vt:lpstr>Východiská: výskumné centrá</vt:lpstr>
      <vt:lpstr>Metodika hodnotenia</vt:lpstr>
      <vt:lpstr>Hlavné zistenia: štruktúra investícií</vt:lpstr>
      <vt:lpstr>Hlavné zistenia: plocha</vt:lpstr>
      <vt:lpstr>Hlavné zistenia: VaV pracovníci</vt:lpstr>
      <vt:lpstr>Hlavné zistenia: aktivity</vt:lpstr>
      <vt:lpstr>Hlavné zistenia: finančná udržateľnosť</vt:lpstr>
      <vt:lpstr>Hlavné zistenia: služby</vt:lpstr>
      <vt:lpstr>Hlavné zistenia: medz. spolupráca</vt:lpstr>
      <vt:lpstr>Hlavné zistenia: publikačná výkonnosť</vt:lpstr>
      <vt:lpstr>Hlavné zistenia: špecializácia</vt:lpstr>
      <vt:lpstr>Hlavné zistenia: citáty</vt:lpstr>
      <vt:lpstr>Odporúčania</vt:lpstr>
      <vt:lpstr>Odporúčania</vt:lpstr>
      <vt:lpstr>Odporúčania</vt:lpstr>
    </vt:vector>
  </TitlesOfParts>
  <Company>PgU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Vedecký projekt</dc:title>
  <dc:creator>Vladimir Balaz</dc:creator>
  <cp:lastModifiedBy>Kubík Andrej</cp:lastModifiedBy>
  <cp:revision>505</cp:revision>
  <dcterms:created xsi:type="dcterms:W3CDTF">2008-03-24T16:25:58Z</dcterms:created>
  <dcterms:modified xsi:type="dcterms:W3CDTF">2018-10-01T11:39:57Z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TC010183731051</vt:lpwstr>
  </property>
</Properties>
</file>