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0" r:id="rId1"/>
  </p:sldMasterIdLst>
  <p:notesMasterIdLst>
    <p:notesMasterId r:id="rId17"/>
  </p:notesMasterIdLst>
  <p:handoutMasterIdLst>
    <p:handoutMasterId r:id="rId18"/>
  </p:handoutMasterIdLst>
  <p:sldIdLst>
    <p:sldId id="368" r:id="rId2"/>
    <p:sldId id="386" r:id="rId3"/>
    <p:sldId id="392" r:id="rId4"/>
    <p:sldId id="387" r:id="rId5"/>
    <p:sldId id="393" r:id="rId6"/>
    <p:sldId id="394" r:id="rId7"/>
    <p:sldId id="399" r:id="rId8"/>
    <p:sldId id="388" r:id="rId9"/>
    <p:sldId id="396" r:id="rId10"/>
    <p:sldId id="397" r:id="rId11"/>
    <p:sldId id="395" r:id="rId12"/>
    <p:sldId id="398" r:id="rId13"/>
    <p:sldId id="400" r:id="rId14"/>
    <p:sldId id="389" r:id="rId15"/>
    <p:sldId id="391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1400" kern="1200">
        <a:solidFill>
          <a:srgbClr val="FF3300"/>
        </a:solidFill>
        <a:latin typeface="Arial" charset="0"/>
        <a:ea typeface="+mn-ea"/>
        <a:cs typeface="Times New Roman" pitchFamily="18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9933"/>
    <a:srgbClr val="FF3300"/>
    <a:srgbClr val="000000"/>
    <a:srgbClr val="0033CC"/>
    <a:srgbClr val="FFFFCC"/>
    <a:srgbClr val="CCECFF"/>
    <a:srgbClr val="66CCFF"/>
    <a:srgbClr val="3399FF"/>
    <a:srgbClr val="0066FF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Svetlý štýl 2 - zvýrazneni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Stredný štý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6D9F66E-5EB9-4882-86FB-DCBF35E3C3E4}" styleName="Stredný štýl 4 - zvýrazneni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7E9639D4-E3E2-4D34-9284-5A2195B3D0D7}" styleName="Svetlý štýl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912C8C85-51F0-491E-9774-3900AFEF0FD7}" styleName="Svetlý štýl 2 - zvýraznenie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93D81CF-94F2-401A-BA57-92F5A7B2D0C5}" styleName="Stredný štýl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Bez štýlu, mriežka tabuľ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Stredný štý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E8034E78-7F5D-4C2E-B375-FC64B27BC917}" styleName="Tmavý štýl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Tmavý štýl 2 - zvýraznenie 5/zvýraznenie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Stredný štýl 2 - zvýrazneni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EC20E35-A176-4012-BC5E-935CFFF8708E}" styleName="Stredný štýl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Svetlý štý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FECB4D8-DB02-4DC6-A0A2-4F2EBAE1DC90}" styleName="Stredný štýl 1 - zvýrazneni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65" autoAdjust="0"/>
    <p:restoredTop sz="94688" autoAdjust="0"/>
  </p:normalViewPr>
  <p:slideViewPr>
    <p:cSldViewPr>
      <p:cViewPr>
        <p:scale>
          <a:sx n="120" d="100"/>
          <a:sy n="120" d="100"/>
        </p:scale>
        <p:origin x="-79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7" d="100"/>
          <a:sy n="87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9.303297352731571E-2"/>
          <c:y val="4.3650793650793648E-2"/>
          <c:w val="0.76495141749665396"/>
          <c:h val="0.862255030621172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Hárok1!$A$2</c:f>
              <c:strCache>
                <c:ptCount val="1"/>
                <c:pt idx="0">
                  <c:v>§ 51 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Hárok1!$B$2:$H$2</c:f>
              <c:numCache>
                <c:formatCode>0.00</c:formatCode>
                <c:ptCount val="7"/>
                <c:pt idx="0">
                  <c:v>19.816233519999997</c:v>
                </c:pt>
                <c:pt idx="1">
                  <c:v>14.90156883</c:v>
                </c:pt>
                <c:pt idx="2">
                  <c:v>15.919575</c:v>
                </c:pt>
                <c:pt idx="3">
                  <c:v>8.7900980000000004</c:v>
                </c:pt>
                <c:pt idx="4">
                  <c:v>4.4268039999999997</c:v>
                </c:pt>
                <c:pt idx="5">
                  <c:v>4.4801739999999999</c:v>
                </c:pt>
                <c:pt idx="6">
                  <c:v>3.4469539999999999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BA-4875-8852-4D0C5F4A98CC}"/>
            </c:ext>
          </c:extLst>
        </c:ser>
        <c:ser>
          <c:idx val="1"/>
          <c:order val="1"/>
          <c:tx>
            <c:strRef>
              <c:f>Hárok1!$A$3</c:f>
              <c:strCache>
                <c:ptCount val="1"/>
                <c:pt idx="0">
                  <c:v>§52a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Hárok1!$B$3:$H$3</c:f>
              <c:numCache>
                <c:formatCode>0.00</c:formatCode>
                <c:ptCount val="7"/>
                <c:pt idx="0">
                  <c:v>4.7158565999999995</c:v>
                </c:pt>
                <c:pt idx="1">
                  <c:v>4.9207055500000001</c:v>
                </c:pt>
                <c:pt idx="2">
                  <c:v>5.2512400000000001</c:v>
                </c:pt>
                <c:pt idx="3">
                  <c:v>3.5115829999999999</c:v>
                </c:pt>
                <c:pt idx="4">
                  <c:v>5.734928</c:v>
                </c:pt>
                <c:pt idx="5">
                  <c:v>10.417590000000001</c:v>
                </c:pt>
                <c:pt idx="6">
                  <c:v>15.402815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9BA-4875-8852-4D0C5F4A98CC}"/>
            </c:ext>
          </c:extLst>
        </c:ser>
        <c:ser>
          <c:idx val="2"/>
          <c:order val="2"/>
          <c:tx>
            <c:strRef>
              <c:f>Hárok1!$A$4</c:f>
              <c:strCache>
                <c:ptCount val="1"/>
                <c:pt idx="0">
                  <c:v>§ 49 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Hárok1!$B$4:$H$4</c:f>
              <c:numCache>
                <c:formatCode>0.00</c:formatCode>
                <c:ptCount val="7"/>
                <c:pt idx="0">
                  <c:v>48.217631489999995</c:v>
                </c:pt>
                <c:pt idx="1">
                  <c:v>42.824933850000001</c:v>
                </c:pt>
                <c:pt idx="2">
                  <c:v>29.515163309999998</c:v>
                </c:pt>
                <c:pt idx="3">
                  <c:v>16.269867999999999</c:v>
                </c:pt>
                <c:pt idx="4">
                  <c:v>6.9088440000000002</c:v>
                </c:pt>
                <c:pt idx="5">
                  <c:v>9.7591839999999994</c:v>
                </c:pt>
                <c:pt idx="6">
                  <c:v>8.2492990000000006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D9BA-4875-8852-4D0C5F4A98CC}"/>
            </c:ext>
          </c:extLst>
        </c:ser>
        <c:ser>
          <c:idx val="3"/>
          <c:order val="3"/>
          <c:tx>
            <c:strRef>
              <c:f>Hárok1!$A$5</c:f>
              <c:strCache>
                <c:ptCount val="1"/>
                <c:pt idx="0">
                  <c:v>§ 54 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Hárok1!$B$5:$H$5</c:f>
              <c:numCache>
                <c:formatCode>0.00</c:formatCode>
                <c:ptCount val="7"/>
                <c:pt idx="0">
                  <c:v>2.15415621</c:v>
                </c:pt>
                <c:pt idx="1">
                  <c:v>8.3109862900000007</c:v>
                </c:pt>
                <c:pt idx="2">
                  <c:v>1.4989319999999999</c:v>
                </c:pt>
                <c:pt idx="3">
                  <c:v>24.39152</c:v>
                </c:pt>
                <c:pt idx="4">
                  <c:v>39.863208</c:v>
                </c:pt>
                <c:pt idx="5">
                  <c:v>41.942518</c:v>
                </c:pt>
                <c:pt idx="6">
                  <c:v>73.320345000000003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D9BA-4875-8852-4D0C5F4A98CC}"/>
            </c:ext>
          </c:extLst>
        </c:ser>
        <c:ser>
          <c:idx val="4"/>
          <c:order val="4"/>
          <c:tx>
            <c:strRef>
              <c:f>Hárok1!$A$6</c:f>
              <c:strCache>
                <c:ptCount val="1"/>
                <c:pt idx="0">
                  <c:v>§ 56 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Hárok1!$B$6:$H$6</c:f>
              <c:numCache>
                <c:formatCode>0.00</c:formatCode>
                <c:ptCount val="7"/>
                <c:pt idx="0">
                  <c:v>13.793583119999999</c:v>
                </c:pt>
                <c:pt idx="1">
                  <c:v>12.447951590000001</c:v>
                </c:pt>
                <c:pt idx="2">
                  <c:v>14.720451000000001</c:v>
                </c:pt>
                <c:pt idx="3">
                  <c:v>17.623407</c:v>
                </c:pt>
                <c:pt idx="4">
                  <c:v>12.640458000000001</c:v>
                </c:pt>
                <c:pt idx="5">
                  <c:v>2.9297049999999998</c:v>
                </c:pt>
                <c:pt idx="6">
                  <c:v>1.310103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D9BA-4875-8852-4D0C5F4A98CC}"/>
            </c:ext>
          </c:extLst>
        </c:ser>
        <c:ser>
          <c:idx val="5"/>
          <c:order val="5"/>
          <c:tx>
            <c:strRef>
              <c:f>Hárok1!$A$7</c:f>
              <c:strCache>
                <c:ptCount val="1"/>
                <c:pt idx="0">
                  <c:v>§ 50a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Hárok1!$B$7:$H$7</c:f>
              <c:numCache>
                <c:formatCode>0.00</c:formatCode>
                <c:ptCount val="7"/>
                <c:pt idx="0">
                  <c:v>12.740461690000002</c:v>
                </c:pt>
                <c:pt idx="1">
                  <c:v>9.4686312600000004</c:v>
                </c:pt>
                <c:pt idx="2">
                  <c:v>12.427597</c:v>
                </c:pt>
                <c:pt idx="3">
                  <c:v>11.196719999999999</c:v>
                </c:pt>
                <c:pt idx="4">
                  <c:v>5.5136130000000003</c:v>
                </c:pt>
                <c:pt idx="5">
                  <c:v>0.412939</c:v>
                </c:pt>
                <c:pt idx="6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9BA-4875-8852-4D0C5F4A98CC}"/>
            </c:ext>
          </c:extLst>
        </c:ser>
        <c:ser>
          <c:idx val="6"/>
          <c:order val="6"/>
          <c:tx>
            <c:strRef>
              <c:f>Hárok1!$A$8</c:f>
              <c:strCache>
                <c:ptCount val="1"/>
                <c:pt idx="0">
                  <c:v>§ 60 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Hárok1!$B$8:$H$8</c:f>
              <c:numCache>
                <c:formatCode>0.00</c:formatCode>
                <c:ptCount val="7"/>
                <c:pt idx="0">
                  <c:v>11.131870880000001</c:v>
                </c:pt>
                <c:pt idx="1">
                  <c:v>13.562986710000001</c:v>
                </c:pt>
                <c:pt idx="2">
                  <c:v>16.221311</c:v>
                </c:pt>
                <c:pt idx="3">
                  <c:v>17.745246999999999</c:v>
                </c:pt>
                <c:pt idx="4">
                  <c:v>20.258099999999999</c:v>
                </c:pt>
                <c:pt idx="5">
                  <c:v>23.614156999999999</c:v>
                </c:pt>
                <c:pt idx="6">
                  <c:v>26.633613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D9BA-4875-8852-4D0C5F4A98CC}"/>
            </c:ext>
          </c:extLst>
        </c:ser>
        <c:ser>
          <c:idx val="7"/>
          <c:order val="7"/>
          <c:tx>
            <c:strRef>
              <c:f>Hárok1!$A$9</c:f>
              <c:strCache>
                <c:ptCount val="1"/>
                <c:pt idx="0">
                  <c:v>§ 50i+j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Hárok1!$B$9:$H$9</c:f>
              <c:numCache>
                <c:formatCode>0.00</c:formatCode>
                <c:ptCount val="7"/>
                <c:pt idx="0">
                  <c:v>18.468076410000002</c:v>
                </c:pt>
                <c:pt idx="1">
                  <c:v>36.565706980000002</c:v>
                </c:pt>
                <c:pt idx="2">
                  <c:v>22.165474</c:v>
                </c:pt>
                <c:pt idx="3">
                  <c:v>9.7480480000000007</c:v>
                </c:pt>
                <c:pt idx="4">
                  <c:v>12.466006</c:v>
                </c:pt>
                <c:pt idx="5">
                  <c:v>12.157304999999999</c:v>
                </c:pt>
                <c:pt idx="6">
                  <c:v>7.8037409999999996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7-D9BA-4875-8852-4D0C5F4A98CC}"/>
            </c:ext>
          </c:extLst>
        </c:ser>
        <c:ser>
          <c:idx val="8"/>
          <c:order val="8"/>
          <c:tx>
            <c:strRef>
              <c:f>Hárok1!$A$10</c:f>
              <c:strCache>
                <c:ptCount val="1"/>
                <c:pt idx="0">
                  <c:v>ostatné</c:v>
                </c:pt>
              </c:strCache>
            </c:strRef>
          </c:tx>
          <c:spPr>
            <a:solidFill>
              <a:srgbClr val="FFFFCC"/>
            </a:solidFill>
            <a:ln>
              <a:solidFill>
                <a:schemeClr val="accent1"/>
              </a:solidFill>
            </a:ln>
          </c:spPr>
          <c:invertIfNegative val="0"/>
          <c:cat>
            <c:strRef>
              <c:f>Hárok1!$B$1:$H$1</c:f>
              <c:strCache>
                <c:ptCount val="7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</c:strCache>
            </c:strRef>
          </c:cat>
          <c:val>
            <c:numRef>
              <c:f>Hárok1!$B$10:$H$10</c:f>
              <c:numCache>
                <c:formatCode>0.00</c:formatCode>
                <c:ptCount val="7"/>
                <c:pt idx="0">
                  <c:v>77.163491410000034</c:v>
                </c:pt>
                <c:pt idx="1">
                  <c:v>36.615404910000009</c:v>
                </c:pt>
                <c:pt idx="2">
                  <c:v>24.357677669999987</c:v>
                </c:pt>
                <c:pt idx="3">
                  <c:v>18.108664999999998</c:v>
                </c:pt>
                <c:pt idx="4">
                  <c:v>21.472052000000001</c:v>
                </c:pt>
                <c:pt idx="5">
                  <c:v>29.320162</c:v>
                </c:pt>
                <c:pt idx="6">
                  <c:v>35.438249999999996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D9BA-4875-8852-4D0C5F4A98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100"/>
        <c:axId val="23521920"/>
        <c:axId val="23527808"/>
      </c:barChart>
      <c:catAx>
        <c:axId val="23521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 b="1"/>
            </a:pPr>
            <a:endParaRPr lang="sk-SK"/>
          </a:p>
        </c:txPr>
        <c:crossAx val="23527808"/>
        <c:crosses val="autoZero"/>
        <c:auto val="1"/>
        <c:lblAlgn val="ctr"/>
        <c:lblOffset val="100"/>
        <c:noMultiLvlLbl val="0"/>
      </c:catAx>
      <c:valAx>
        <c:axId val="23527808"/>
        <c:scaling>
          <c:orientation val="minMax"/>
          <c:max val="220"/>
          <c:min val="0"/>
        </c:scaling>
        <c:delete val="0"/>
        <c:axPos val="l"/>
        <c:majorGridlines>
          <c:spPr>
            <a:ln>
              <a:prstDash val="sysDash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sk-SK"/>
                  <a:t>mil. Eur</a:t>
                </a:r>
              </a:p>
            </c:rich>
          </c:tx>
          <c:layout/>
          <c:overlay val="0"/>
        </c:title>
        <c:numFmt formatCode="0" sourceLinked="0"/>
        <c:majorTickMark val="out"/>
        <c:minorTickMark val="none"/>
        <c:tickLblPos val="nextTo"/>
        <c:crossAx val="23521920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8081069336531614"/>
          <c:y val="5.7066038490341059E-2"/>
          <c:w val="0.10785315742816916"/>
          <c:h val="0.86636770126725848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276811752697579"/>
          <c:y val="4.3650793650793648E-2"/>
          <c:w val="0.58172845581802279"/>
          <c:h val="0.862255030621172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Hárok1!$A$2</c:f>
              <c:strCache>
                <c:ptCount val="1"/>
                <c:pt idx="0">
                  <c:v>dôchodky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bg2"/>
              </a:solidFill>
            </a:ln>
          </c:spPr>
          <c:invertIfNegative val="0"/>
          <c:cat>
            <c:strRef>
              <c:f>Hárok1!$B$1:$I$1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Hárok1!$B$2:$I$2</c:f>
              <c:numCache>
                <c:formatCode>#,##0_ ;[Red]\-#,##0\ </c:formatCode>
                <c:ptCount val="8"/>
                <c:pt idx="0">
                  <c:v>-68218.93525585586</c:v>
                </c:pt>
                <c:pt idx="1">
                  <c:v>-42749.02686400852</c:v>
                </c:pt>
                <c:pt idx="2">
                  <c:v>-58056.364171319015</c:v>
                </c:pt>
                <c:pt idx="3">
                  <c:v>-47501.773336049911</c:v>
                </c:pt>
                <c:pt idx="4">
                  <c:v>-57940.239026734154</c:v>
                </c:pt>
                <c:pt idx="5">
                  <c:v>-59159.029676287682</c:v>
                </c:pt>
                <c:pt idx="6">
                  <c:v>-57809.023740899625</c:v>
                </c:pt>
                <c:pt idx="7">
                  <c:v>-53060.160920151364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D71-4C42-924B-734FDDF10D43}"/>
            </c:ext>
          </c:extLst>
        </c:ser>
        <c:ser>
          <c:idx val="1"/>
          <c:order val="1"/>
          <c:tx>
            <c:strRef>
              <c:f>Hárok1!$A$3</c:f>
              <c:strCache>
                <c:ptCount val="1"/>
                <c:pt idx="0">
                  <c:v>úmrtia</c:v>
                </c:pt>
              </c:strCache>
            </c:strRef>
          </c:tx>
          <c:spPr>
            <a:solidFill>
              <a:schemeClr val="tx1"/>
            </a:solidFill>
            <a:ln>
              <a:solidFill>
                <a:schemeClr val="bg2"/>
              </a:solidFill>
            </a:ln>
          </c:spPr>
          <c:invertIfNegative val="0"/>
          <c:cat>
            <c:strRef>
              <c:f>Hárok1!$B$1:$I$1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Hárok1!$B$3:$I$3</c:f>
              <c:numCache>
                <c:formatCode>#,##0_ ;[Red]\-#,##0\ </c:formatCode>
                <c:ptCount val="8"/>
                <c:pt idx="0">
                  <c:v>-8728.5958322401057</c:v>
                </c:pt>
                <c:pt idx="1">
                  <c:v>-8534.3611502716867</c:v>
                </c:pt>
                <c:pt idx="2">
                  <c:v>-8291.3005006840303</c:v>
                </c:pt>
                <c:pt idx="3">
                  <c:v>-8082.1521142606043</c:v>
                </c:pt>
                <c:pt idx="4">
                  <c:v>-7928.8306391588467</c:v>
                </c:pt>
                <c:pt idx="5">
                  <c:v>-8075.6807509779501</c:v>
                </c:pt>
                <c:pt idx="6">
                  <c:v>-7613.2420580591915</c:v>
                </c:pt>
                <c:pt idx="7">
                  <c:v>-7612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D71-4C42-924B-734FDDF10D43}"/>
            </c:ext>
          </c:extLst>
        </c:ser>
        <c:ser>
          <c:idx val="2"/>
          <c:order val="2"/>
          <c:tx>
            <c:strRef>
              <c:f>Hárok1!$A$4</c:f>
              <c:strCache>
                <c:ptCount val="1"/>
                <c:pt idx="0">
                  <c:v>rodičovské dovolenky</c:v>
                </c:pt>
              </c:strCache>
            </c:strRef>
          </c:tx>
          <c:spPr>
            <a:solidFill>
              <a:srgbClr val="FFC000"/>
            </a:solidFill>
            <a:ln>
              <a:solidFill>
                <a:schemeClr val="bg2"/>
              </a:solidFill>
            </a:ln>
          </c:spPr>
          <c:invertIfNegative val="0"/>
          <c:cat>
            <c:strRef>
              <c:f>Hárok1!$B$1:$I$1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Hárok1!$B$4:$I$4</c:f>
              <c:numCache>
                <c:formatCode>#,##0_ ;[Red]\-#,##0\ </c:formatCode>
                <c:ptCount val="8"/>
                <c:pt idx="0">
                  <c:v>2100</c:v>
                </c:pt>
                <c:pt idx="1">
                  <c:v>-4000</c:v>
                </c:pt>
                <c:pt idx="2">
                  <c:v>6500</c:v>
                </c:pt>
                <c:pt idx="3">
                  <c:v>-6500</c:v>
                </c:pt>
                <c:pt idx="4">
                  <c:v>2000</c:v>
                </c:pt>
                <c:pt idx="5">
                  <c:v>-4300</c:v>
                </c:pt>
                <c:pt idx="6">
                  <c:v>2200</c:v>
                </c:pt>
                <c:pt idx="7">
                  <c:v>-6900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D71-4C42-924B-734FDDF10D43}"/>
            </c:ext>
          </c:extLst>
        </c:ser>
        <c:ser>
          <c:idx val="3"/>
          <c:order val="3"/>
          <c:tx>
            <c:strRef>
              <c:f>Hárok1!$A$5</c:f>
              <c:strCache>
                <c:ptCount val="1"/>
                <c:pt idx="0">
                  <c:v>novovstupujúci na trh práce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solidFill>
                <a:schemeClr val="bg2"/>
              </a:solidFill>
            </a:ln>
          </c:spPr>
          <c:invertIfNegative val="0"/>
          <c:cat>
            <c:strRef>
              <c:f>Hárok1!$B$1:$I$1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Hárok1!$B$5:$I$5</c:f>
              <c:numCache>
                <c:formatCode>#,##0_ ;[Red]\-#,##0\ </c:formatCode>
                <c:ptCount val="8"/>
                <c:pt idx="0">
                  <c:v>39526.963088888893</c:v>
                </c:pt>
                <c:pt idx="1">
                  <c:v>37740.086833333335</c:v>
                </c:pt>
                <c:pt idx="2">
                  <c:v>37469.767733333334</c:v>
                </c:pt>
                <c:pt idx="3">
                  <c:v>36264.827400000009</c:v>
                </c:pt>
                <c:pt idx="4">
                  <c:v>34974.112166666666</c:v>
                </c:pt>
                <c:pt idx="5">
                  <c:v>34755.5461</c:v>
                </c:pt>
                <c:pt idx="6">
                  <c:v>34284.888155555556</c:v>
                </c:pt>
                <c:pt idx="7">
                  <c:v>33793.183733333331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D71-4C42-924B-734FDDF10D43}"/>
            </c:ext>
          </c:extLst>
        </c:ser>
        <c:ser>
          <c:idx val="4"/>
          <c:order val="4"/>
          <c:tx>
            <c:strRef>
              <c:f>Hárok1!$A$6</c:f>
              <c:strCache>
                <c:ptCount val="1"/>
                <c:pt idx="0">
                  <c:v>saldo emigrácie</c:v>
                </c:pt>
              </c:strCache>
            </c:strRef>
          </c:tx>
          <c:spPr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bg2">
                  <a:lumMod val="50000"/>
                </a:schemeClr>
              </a:solidFill>
            </a:ln>
          </c:spPr>
          <c:invertIfNegative val="0"/>
          <c:cat>
            <c:strRef>
              <c:f>Hárok1!$B$1:$I$1</c:f>
              <c:strCache>
                <c:ptCount val="8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</c:strCache>
            </c:strRef>
          </c:cat>
          <c:val>
            <c:numRef>
              <c:f>Hárok1!$B$6:$I$6</c:f>
              <c:numCache>
                <c:formatCode>#,##0.0_ ;[Red]\-#,##0.0\ </c:formatCode>
                <c:ptCount val="8"/>
                <c:pt idx="0">
                  <c:v>-9083</c:v>
                </c:pt>
                <c:pt idx="1">
                  <c:v>-16860</c:v>
                </c:pt>
                <c:pt idx="2">
                  <c:v>-15441</c:v>
                </c:pt>
                <c:pt idx="3" formatCode="#,##0_ ;[Red]\-#,##0\ ">
                  <c:v>-17960</c:v>
                </c:pt>
                <c:pt idx="4" formatCode="#,##0_ ;[Red]\-#,##0\ ">
                  <c:v>-14320</c:v>
                </c:pt>
                <c:pt idx="5" formatCode="#,##0_ ;[Red]\-#,##0\ ">
                  <c:v>-5585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AD71-4C42-924B-734FDDF10D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27582848"/>
        <c:axId val="27584384"/>
      </c:barChart>
      <c:catAx>
        <c:axId val="27582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low"/>
        <c:txPr>
          <a:bodyPr/>
          <a:lstStyle/>
          <a:p>
            <a:pPr>
              <a:defRPr>
                <a:solidFill>
                  <a:schemeClr val="accent3">
                    <a:lumMod val="10000"/>
                  </a:schemeClr>
                </a:solidFill>
              </a:defRPr>
            </a:pPr>
            <a:endParaRPr lang="sk-SK"/>
          </a:p>
        </c:txPr>
        <c:crossAx val="27584384"/>
        <c:crosses val="autoZero"/>
        <c:auto val="1"/>
        <c:lblAlgn val="ctr"/>
        <c:lblOffset val="100"/>
        <c:noMultiLvlLbl val="0"/>
      </c:catAx>
      <c:valAx>
        <c:axId val="27584384"/>
        <c:scaling>
          <c:orientation val="minMax"/>
        </c:scaling>
        <c:delete val="0"/>
        <c:axPos val="l"/>
        <c:majorGridlines>
          <c:spPr>
            <a:ln>
              <a:prstDash val="sysDash"/>
            </a:ln>
          </c:spPr>
        </c:majorGridlines>
        <c:numFmt formatCode="#,##0" sourceLinked="0"/>
        <c:majorTickMark val="out"/>
        <c:minorTickMark val="none"/>
        <c:tickLblPos val="nextTo"/>
        <c:txPr>
          <a:bodyPr/>
          <a:lstStyle/>
          <a:p>
            <a:pPr>
              <a:defRPr>
                <a:solidFill>
                  <a:schemeClr val="accent3">
                    <a:lumMod val="10000"/>
                  </a:schemeClr>
                </a:solidFill>
              </a:defRPr>
            </a:pPr>
            <a:endParaRPr lang="sk-SK"/>
          </a:p>
        </c:txPr>
        <c:crossAx val="27582848"/>
        <c:crosses val="autoZero"/>
        <c:crossBetween val="between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73070027704870211"/>
          <c:y val="0.11246781652293465"/>
          <c:w val="0.25541083406240889"/>
          <c:h val="0.80681008623922013"/>
        </c:manualLayout>
      </c:layout>
      <c:overlay val="0"/>
      <c:txPr>
        <a:bodyPr/>
        <a:lstStyle/>
        <a:p>
          <a:pPr>
            <a:defRPr sz="1400">
              <a:solidFill>
                <a:schemeClr val="accent3">
                  <a:lumMod val="10000"/>
                </a:schemeClr>
              </a:solidFill>
            </a:defRPr>
          </a:pPr>
          <a:endParaRPr lang="sk-SK"/>
        </a:p>
      </c:txPr>
    </c:legend>
    <c:plotVisOnly val="1"/>
    <c:dispBlanksAs val="gap"/>
    <c:showDLblsOverMax val="0"/>
  </c:chart>
  <c:spPr>
    <a:ln>
      <a:solidFill>
        <a:schemeClr val="bg1"/>
      </a:solidFill>
    </a:ln>
  </c:spPr>
  <c:txPr>
    <a:bodyPr/>
    <a:lstStyle/>
    <a:p>
      <a:pPr>
        <a:defRPr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1E67C020-2B10-43D5-83A7-4FF355B83A36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63887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k-SK" noProof="0"/>
              <a:t>Kliknite sem a upravte štýly predlohy textu</a:t>
            </a:r>
          </a:p>
          <a:p>
            <a:pPr lvl="1"/>
            <a:r>
              <a:rPr lang="sk-SK" noProof="0"/>
              <a:t>Druhá úroveň</a:t>
            </a:r>
          </a:p>
          <a:p>
            <a:pPr lvl="2"/>
            <a:r>
              <a:rPr lang="sk-SK" noProof="0"/>
              <a:t>Tretia úroveň</a:t>
            </a:r>
          </a:p>
          <a:p>
            <a:pPr lvl="3"/>
            <a:r>
              <a:rPr lang="sk-SK" noProof="0"/>
              <a:t>Štvrtá úroveň</a:t>
            </a:r>
          </a:p>
          <a:p>
            <a:pPr lvl="4"/>
            <a:r>
              <a:rPr lang="sk-SK" noProof="0"/>
              <a:t>Piata úroveň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3265C121-F07D-436B-92F2-6CCB5906623A}" type="slidenum">
              <a:rPr lang="sk-SK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6523711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k-SK" dirty="0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265C121-F07D-436B-92F2-6CCB5906623A}" type="slidenum">
              <a:rPr lang="sk-SK" smtClean="0"/>
              <a:pPr>
                <a:defRPr/>
              </a:pPr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800072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1828800" cy="6856413"/>
            <a:chOff x="0" y="0"/>
            <a:chExt cx="1152" cy="4319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52" cy="102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cs-CZ" altLang="sk-SK">
                <a:solidFill>
                  <a:schemeClr val="tx1"/>
                </a:solidFill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0" y="2400"/>
              <a:ext cx="1152" cy="1919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cs-CZ" altLang="sk-SK">
                <a:solidFill>
                  <a:schemeClr val="tx1"/>
                </a:solidFill>
              </a:endParaRPr>
            </a:p>
          </p:txBody>
        </p:sp>
        <p:pic>
          <p:nvPicPr>
            <p:cNvPr id="3077" name="Picture 5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1028"/>
              <a:ext cx="1152" cy="140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3083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1905000" y="1676400"/>
            <a:ext cx="6934200" cy="21161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k-SK" altLang="sk-SK" noProof="0"/>
              <a:t>Upravte štýly predlohy textu</a:t>
            </a:r>
            <a:endParaRPr lang="cs-CZ" altLang="sk-SK" noProof="0"/>
          </a:p>
        </p:txBody>
      </p:sp>
      <p:sp>
        <p:nvSpPr>
          <p:cNvPr id="3084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911350" y="3968750"/>
            <a:ext cx="6400800" cy="1752600"/>
          </a:xfrm>
        </p:spPr>
        <p:txBody>
          <a:bodyPr/>
          <a:lstStyle>
            <a:lvl1pPr marL="0" indent="0">
              <a:buFont typeface="Symbol" pitchFamily="18" charset="2"/>
              <a:buNone/>
              <a:defRPr/>
            </a:lvl1pPr>
          </a:lstStyle>
          <a:p>
            <a:pPr lvl="0"/>
            <a:r>
              <a:rPr lang="sk-SK" altLang="sk-SK" noProof="0"/>
              <a:t>Upravte štýl predlohy podnadpisov</a:t>
            </a:r>
            <a:endParaRPr lang="cs-CZ" altLang="sk-SK" noProof="0"/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1828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9624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9EEEE-DC21-44EA-8B80-30B89490B2BB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pic>
        <p:nvPicPr>
          <p:cNvPr id="3" name="Obrázok 2">
            <a:extLst>
              <a:ext uri="{FF2B5EF4-FFF2-40B4-BE49-F238E27FC236}">
                <a16:creationId xmlns:a16="http://schemas.microsoft.com/office/drawing/2014/main" xmlns="" id="{5579B563-4C54-4BA9-8C88-E8899650561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1628775"/>
            <a:ext cx="1828800" cy="2628900"/>
          </a:xfrm>
          <a:prstGeom prst="rect">
            <a:avLst/>
          </a:prstGeom>
        </p:spPr>
      </p:pic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52D4B-F795-44CA-A63F-7AB299EBC1EF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65311586"/>
      </p:ext>
    </p:extLst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7048500" y="304800"/>
            <a:ext cx="1943100" cy="5791200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1219200" y="304800"/>
            <a:ext cx="5676900" cy="5791200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40473-DFFE-474E-BD8B-D6C0B5319AF4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81551879"/>
      </p:ext>
    </p:extLst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dirty="0"/>
              <a:t>Upravte štýl predlohy textu.</a:t>
            </a:r>
          </a:p>
          <a:p>
            <a:pPr lvl="1"/>
            <a:r>
              <a:rPr lang="sk-SK" dirty="0"/>
              <a:t>Druhá úroveň</a:t>
            </a:r>
          </a:p>
          <a:p>
            <a:pPr lvl="2"/>
            <a:r>
              <a:rPr lang="sk-SK" dirty="0"/>
              <a:t>Tretia úroveň</a:t>
            </a:r>
          </a:p>
          <a:p>
            <a:pPr lvl="3"/>
            <a:r>
              <a:rPr lang="sk-SK" dirty="0"/>
              <a:t>Štvrtá úroveň</a:t>
            </a:r>
          </a:p>
          <a:p>
            <a:pPr lvl="4"/>
            <a:r>
              <a:rPr lang="sk-SK" dirty="0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7AF931-355A-4AE9-8273-CF64CDE42195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  <p:pic>
        <p:nvPicPr>
          <p:cNvPr id="7" name="Obrázok 6">
            <a:extLst>
              <a:ext uri="{FF2B5EF4-FFF2-40B4-BE49-F238E27FC236}">
                <a16:creationId xmlns:a16="http://schemas.microsoft.com/office/drawing/2014/main" xmlns="" id="{68F32AAE-E1E3-4057-9EB9-CA5A1AA3246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76672"/>
            <a:ext cx="1143000" cy="3024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1842667"/>
      </p:ext>
    </p:extLst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AECE8F-31CB-47D0-BAC2-AB4EB21E2F57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901394930"/>
      </p:ext>
    </p:extLst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12192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5181600" y="16002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79B70-5963-42C3-BDDC-33E812856BF9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152783450"/>
      </p:ext>
    </p:extLst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D504A-477C-40B1-806D-9A5E87FBEDC1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96485409"/>
      </p:ext>
    </p:extLst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F00A32-EACF-4F3F-83ED-D78B9C9D7C25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967763945"/>
      </p:ext>
    </p:extLst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91685-FE1E-4C3D-9EF0-FD3F7F445388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918174968"/>
      </p:ext>
    </p:extLst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DB22AF-4484-4419-97B6-52CF1AB93782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360412122"/>
      </p:ext>
    </p:extLst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k-SK" dirty="0"/>
              <a:t>Ak chcete </a:t>
            </a:r>
            <a:r>
              <a:rPr lang="sk-SK"/>
              <a:t>pridať obrázok. </a:t>
            </a:r>
            <a:r>
              <a:rPr lang="sk-SK" dirty="0"/>
              <a:t>kliknite na ikonu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C5C2B-FA0E-4984-BF12-EEE7AF78E7CA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3035148049"/>
      </p:ext>
    </p:extLst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143000" cy="6856413"/>
            <a:chOff x="0" y="0"/>
            <a:chExt cx="72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20" cy="33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1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cs-CZ" altLang="sk-SK">
                <a:solidFill>
                  <a:schemeClr val="tx1"/>
                </a:solidFill>
              </a:endParaRPr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2016"/>
              <a:ext cx="720" cy="2303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</a:pPr>
              <a:endParaRPr lang="cs-CZ" altLang="sk-SK">
                <a:solidFill>
                  <a:schemeClr val="tx1"/>
                </a:solidFill>
              </a:endParaRPr>
            </a:p>
          </p:txBody>
        </p:sp>
        <p:pic>
          <p:nvPicPr>
            <p:cNvPr id="2053" name="Picture 5"/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12"/>
              <a:ext cx="720" cy="18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205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219200" y="304800"/>
            <a:ext cx="7772400" cy="1206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/>
              <a:t>Klepnutím lze upravit styl předlohy nadpisů.</a:t>
            </a:r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19200" y="1600200"/>
            <a:ext cx="7772400" cy="449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sk-SK"/>
              <a:t>Klepnutím lze upravit styly předlohy textu.</a:t>
            </a:r>
          </a:p>
          <a:p>
            <a:pPr lvl="1"/>
            <a:r>
              <a:rPr lang="cs-CZ" altLang="sk-SK"/>
              <a:t>Druhá úroveň</a:t>
            </a:r>
          </a:p>
          <a:p>
            <a:pPr lvl="2"/>
            <a:r>
              <a:rPr lang="cs-CZ" altLang="sk-SK"/>
              <a:t>Třetí úroveň</a:t>
            </a:r>
          </a:p>
          <a:p>
            <a:pPr lvl="3"/>
            <a:r>
              <a:rPr lang="cs-CZ" altLang="sk-SK"/>
              <a:t>Čtvrtá úroveň</a:t>
            </a:r>
          </a:p>
          <a:p>
            <a:pPr lvl="4"/>
            <a:r>
              <a:rPr lang="cs-CZ" altLang="sk-SK"/>
              <a:t>Pátá úroveň</a:t>
            </a:r>
          </a:p>
        </p:txBody>
      </p:sp>
      <p:sp>
        <p:nvSpPr>
          <p:cNvPr id="2061" name="Rectangle 1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430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814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sk-SK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2B0717D-C7F7-4B0C-92D6-9AAB242915F5}" type="slidenum">
              <a:rPr lang="sk-SK" smtClean="0"/>
              <a:pPr>
                <a:defRPr/>
              </a:pPr>
              <a:t>‹#›</a:t>
            </a:fld>
            <a:endParaRPr lang="sk-SK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61" r:id="rId1"/>
    <p:sldLayoutId id="2147483862" r:id="rId2"/>
    <p:sldLayoutId id="2147483863" r:id="rId3"/>
    <p:sldLayoutId id="2147483864" r:id="rId4"/>
    <p:sldLayoutId id="2147483865" r:id="rId5"/>
    <p:sldLayoutId id="2147483866" r:id="rId6"/>
    <p:sldLayoutId id="2147483867" r:id="rId7"/>
    <p:sldLayoutId id="2147483868" r:id="rId8"/>
    <p:sldLayoutId id="2147483869" r:id="rId9"/>
    <p:sldLayoutId id="2147483870" r:id="rId10"/>
    <p:sldLayoutId id="2147483871" r:id="rId11"/>
  </p:sldLayoutIdLst>
  <p:transition>
    <p:zoom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90000"/>
        <a:buFont typeface="Symbol" pitchFamily="18" charset="2"/>
        <a:buChar char="¨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FF99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4"/>
          <p:cNvSpPr>
            <a:spLocks noGrp="1" noChangeArrowheads="1"/>
          </p:cNvSpPr>
          <p:nvPr>
            <p:ph type="ctrTitle" sz="quarter"/>
          </p:nvPr>
        </p:nvSpPr>
        <p:spPr>
          <a:xfrm>
            <a:off x="1916639" y="176986"/>
            <a:ext cx="7047850" cy="1368152"/>
          </a:xfrm>
          <a:noFill/>
        </p:spPr>
        <p:txBody>
          <a:bodyPr/>
          <a:lstStyle/>
          <a:p>
            <a:pPr algn="ctr"/>
            <a:r>
              <a:rPr lang="sk-SK" sz="28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Dopady aktívnych opatrení trhu práce na zvyšovanie zamestnanosti</a:t>
            </a:r>
            <a:endParaRPr lang="sk-SK" sz="2800" i="1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71800" y="6107132"/>
            <a:ext cx="5148572" cy="678512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</a:pPr>
            <a:r>
              <a:rPr lang="en-GB" sz="2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Zuzana Pola</a:t>
            </a:r>
            <a:r>
              <a:rPr lang="sk-SK" sz="2000" b="1" dirty="0" err="1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čková</a:t>
            </a:r>
            <a:endParaRPr lang="en-GB" sz="2000" b="1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</a:pPr>
            <a:r>
              <a:rPr lang="sk-SK" sz="20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Slovenská akadémia vied</a:t>
            </a:r>
            <a:endParaRPr lang="en-GB" sz="2000" b="1" dirty="0">
              <a:solidFill>
                <a:schemeClr val="accent1">
                  <a:lumMod val="20000"/>
                  <a:lumOff val="8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AutoShape 2" descr="VÃ½sledok vyhÄ¾adÃ¡vania obrÃ¡zkov pre dopyt mars venus inves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k-SK"/>
          </a:p>
        </p:txBody>
      </p:sp>
      <p:pic>
        <p:nvPicPr>
          <p:cNvPr id="4" name="Obrázok 3" descr="Obrázok, na ktorom je budova, vonkajšie, trávnik, obloha&#10;&#10;Popis vygenerovaný s veľmi vysokou spoľahlivosťou">
            <a:extLst>
              <a:ext uri="{FF2B5EF4-FFF2-40B4-BE49-F238E27FC236}">
                <a16:creationId xmlns:a16="http://schemas.microsoft.com/office/drawing/2014/main" xmlns="" id="{B6FB93FA-A45D-4EAB-AC37-9AE874A8DF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916832"/>
            <a:ext cx="5804692" cy="3854679"/>
          </a:xfrm>
          <a:prstGeom prst="rect">
            <a:avLst/>
          </a:prstGeom>
        </p:spPr>
      </p:pic>
      <p:pic>
        <p:nvPicPr>
          <p:cNvPr id="1026" name="Obrázok 1" descr="cid:image002.png@01D167F4.E498B7F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138112"/>
            <a:ext cx="1476375" cy="695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Obrázok 5" descr="cid:image004.jpg@01D1640B.BC543C7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250" y="908720"/>
            <a:ext cx="71437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74763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DE6CD70-D844-45F6-B4A0-E40F145E0FA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sz="3200" dirty="0">
                <a:solidFill>
                  <a:schemeClr val="accent3">
                    <a:lumMod val="10000"/>
                  </a:schemeClr>
                </a:solidFill>
              </a:rPr>
              <a:t>Demografický koeficient</a:t>
            </a:r>
            <a:endParaRPr lang="en-GB" sz="3200" dirty="0">
              <a:solidFill>
                <a:schemeClr val="accent3">
                  <a:lumMod val="10000"/>
                </a:schemeClr>
              </a:solidFill>
            </a:endParaRPr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xmlns="" id="{F9076040-23FF-4A01-929F-7FC486934C1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8582573"/>
              </p:ext>
            </p:extLst>
          </p:nvPr>
        </p:nvGraphicFramePr>
        <p:xfrm>
          <a:off x="1219200" y="1628800"/>
          <a:ext cx="7772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42852395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EDA6F33-4BD5-4731-93E9-7219822E323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Hlavné zistenia</a:t>
            </a:r>
            <a:r>
              <a:rPr lang="sk-SK" dirty="0"/>
              <a:t/>
            </a:r>
            <a:br>
              <a:rPr lang="sk-SK" dirty="0"/>
            </a:br>
            <a:r>
              <a:rPr lang="sk-SK" sz="3200" dirty="0">
                <a:solidFill>
                  <a:schemeClr val="accent3">
                    <a:lumMod val="10000"/>
                  </a:schemeClr>
                </a:solidFill>
              </a:rPr>
              <a:t>Návratnosť AOTP</a:t>
            </a:r>
            <a:endParaRPr lang="en-GB" sz="3200" dirty="0">
              <a:solidFill>
                <a:schemeClr val="accent3">
                  <a:lumMod val="10000"/>
                </a:schemeClr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03BD099A-A5F6-4867-9B5C-796B1CED59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Clr>
                <a:srgbClr val="FF9933"/>
              </a:buClr>
            </a:pPr>
            <a:r>
              <a:rPr lang="sk-SK" sz="2800" dirty="0">
                <a:solidFill>
                  <a:schemeClr val="accent3">
                    <a:lumMod val="10000"/>
                  </a:schemeClr>
                </a:solidFill>
              </a:rPr>
              <a:t>Funkcia</a:t>
            </a:r>
          </a:p>
          <a:p>
            <a:pPr marL="857250" lvl="1" indent="-457200">
              <a:spcBef>
                <a:spcPts val="1200"/>
              </a:spcBef>
              <a:spcAft>
                <a:spcPts val="600"/>
              </a:spcAft>
            </a:pPr>
            <a:r>
              <a:rPr lang="sk-SK" sz="2400" dirty="0">
                <a:solidFill>
                  <a:schemeClr val="accent3">
                    <a:lumMod val="10000"/>
                  </a:schemeClr>
                </a:solidFill>
              </a:rPr>
              <a:t>(1) nákladnosti AOTP na jedného </a:t>
            </a:r>
            <a:r>
              <a:rPr lang="sk-SK" sz="2400" dirty="0" err="1">
                <a:solidFill>
                  <a:schemeClr val="accent3">
                    <a:lumMod val="10000"/>
                  </a:schemeClr>
                </a:solidFill>
              </a:rPr>
              <a:t>UoZ</a:t>
            </a:r>
            <a:r>
              <a:rPr lang="sk-SK" sz="2400" dirty="0">
                <a:solidFill>
                  <a:schemeClr val="accent3">
                    <a:lumMod val="10000"/>
                  </a:schemeClr>
                </a:solidFill>
              </a:rPr>
              <a:t>,</a:t>
            </a:r>
          </a:p>
          <a:p>
            <a:pPr marL="857250" lvl="1" indent="-457200">
              <a:spcBef>
                <a:spcPts val="1200"/>
              </a:spcBef>
              <a:spcAft>
                <a:spcPts val="600"/>
              </a:spcAft>
            </a:pPr>
            <a:r>
              <a:rPr lang="sk-SK" sz="2400" dirty="0">
                <a:solidFill>
                  <a:schemeClr val="accent3">
                    <a:lumMod val="10000"/>
                  </a:schemeClr>
                </a:solidFill>
              </a:rPr>
              <a:t>(2) úspešnosti, </a:t>
            </a:r>
            <a:r>
              <a:rPr lang="sk-SK" sz="2400" dirty="0" err="1">
                <a:solidFill>
                  <a:schemeClr val="accent3">
                    <a:lumMod val="10000"/>
                  </a:schemeClr>
                </a:solidFill>
              </a:rPr>
              <a:t>t.j</a:t>
            </a:r>
            <a:r>
              <a:rPr lang="sk-SK" sz="2400" dirty="0">
                <a:solidFill>
                  <a:schemeClr val="accent3">
                    <a:lumMod val="10000"/>
                  </a:schemeClr>
                </a:solidFill>
              </a:rPr>
              <a:t>. podielu </a:t>
            </a:r>
            <a:r>
              <a:rPr lang="sk-SK" sz="2400" dirty="0" err="1">
                <a:solidFill>
                  <a:schemeClr val="accent3">
                    <a:lumMod val="10000"/>
                  </a:schemeClr>
                </a:solidFill>
              </a:rPr>
              <a:t>UoZ</a:t>
            </a:r>
            <a:r>
              <a:rPr lang="sk-SK" sz="2400" dirty="0">
                <a:solidFill>
                  <a:schemeClr val="accent3">
                    <a:lumMod val="10000"/>
                  </a:schemeClr>
                </a:solidFill>
              </a:rPr>
              <a:t> umiestnených na trhu práce</a:t>
            </a:r>
          </a:p>
          <a:p>
            <a:pPr marL="857250" lvl="1" indent="-457200">
              <a:spcBef>
                <a:spcPts val="1200"/>
              </a:spcBef>
              <a:spcAft>
                <a:spcPts val="600"/>
              </a:spcAft>
            </a:pPr>
            <a:r>
              <a:rPr lang="sk-SK" sz="2400" dirty="0">
                <a:solidFill>
                  <a:schemeClr val="accent3">
                    <a:lumMod val="10000"/>
                  </a:schemeClr>
                </a:solidFill>
              </a:rPr>
              <a:t>(3) výnosnosti AOTP na jedného </a:t>
            </a:r>
            <a:r>
              <a:rPr lang="sk-SK" sz="2400" dirty="0" err="1">
                <a:solidFill>
                  <a:schemeClr val="accent3">
                    <a:lumMod val="10000"/>
                  </a:schemeClr>
                </a:solidFill>
              </a:rPr>
              <a:t>UoZ</a:t>
            </a:r>
            <a:endParaRPr lang="sk-SK" sz="2400" dirty="0">
              <a:solidFill>
                <a:schemeClr val="accent3">
                  <a:lumMod val="10000"/>
                </a:schemeClr>
              </a:solidFill>
            </a:endParaRPr>
          </a:p>
          <a:p>
            <a:pPr marL="0" indent="0">
              <a:buNone/>
            </a:pPr>
            <a:r>
              <a:rPr lang="sk-SK" dirty="0">
                <a:solidFill>
                  <a:schemeClr val="accent3">
                    <a:lumMod val="10000"/>
                  </a:schemeClr>
                </a:solidFill>
              </a:rPr>
              <a:t> </a:t>
            </a:r>
          </a:p>
          <a:p>
            <a:endParaRPr lang="en-GB" dirty="0">
              <a:solidFill>
                <a:schemeClr val="accent3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798102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116B3676-C29C-4BDB-90D2-0D18A5B04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04800"/>
            <a:ext cx="7772400" cy="1179984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Hlavné zistenia</a:t>
            </a:r>
            <a:r>
              <a:rPr lang="sk-SK" dirty="0"/>
              <a:t/>
            </a:r>
            <a:br>
              <a:rPr lang="sk-SK" dirty="0"/>
            </a:br>
            <a:r>
              <a:rPr lang="sk-SK" sz="3200" dirty="0">
                <a:solidFill>
                  <a:schemeClr val="accent3">
                    <a:lumMod val="10000"/>
                  </a:schemeClr>
                </a:solidFill>
              </a:rPr>
              <a:t>Návratnosť AOTP</a:t>
            </a:r>
            <a:endParaRPr lang="en-GB" dirty="0"/>
          </a:p>
        </p:txBody>
      </p:sp>
      <p:graphicFrame>
        <p:nvGraphicFramePr>
          <p:cNvPr id="5" name="Zástupný objekt pre obsah 4">
            <a:extLst>
              <a:ext uri="{FF2B5EF4-FFF2-40B4-BE49-F238E27FC236}">
                <a16:creationId xmlns:a16="http://schemas.microsoft.com/office/drawing/2014/main" xmlns="" id="{EAE9488B-C4DA-446A-84B9-D7B765CCED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2270350"/>
              </p:ext>
            </p:extLst>
          </p:nvPr>
        </p:nvGraphicFramePr>
        <p:xfrm>
          <a:off x="1259632" y="2051605"/>
          <a:ext cx="7731968" cy="3232272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1254968">
                  <a:extLst>
                    <a:ext uri="{9D8B030D-6E8A-4147-A177-3AD203B41FA5}">
                      <a16:colId xmlns:a16="http://schemas.microsoft.com/office/drawing/2014/main" xmlns="" val="3178735475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383662750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202263851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3779652919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121861076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xmlns="" val="1501737067"/>
                    </a:ext>
                  </a:extLst>
                </a:gridCol>
              </a:tblGrid>
              <a:tr h="10173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nástroj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priemerné skutočné náklady na </a:t>
                      </a:r>
                      <a:r>
                        <a:rPr lang="sk-SK" sz="1600" dirty="0" err="1">
                          <a:effectLst/>
                        </a:rPr>
                        <a:t>UoZ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hrubá úspešnosť po 12 mesiacoch, %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upravená úspešnosť po 12 mesiacoch, %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priemerné skutočné náklady na zamestnaného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návratnosť v mesiacoch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xmlns="" val="1930868185"/>
                  </a:ext>
                </a:extLst>
              </a:tr>
              <a:tr h="304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§ 49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3 355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87,47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55,65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6 028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28,1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xmlns="" val="1470136335"/>
                  </a:ext>
                </a:extLst>
              </a:tr>
              <a:tr h="304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§ 50i+j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3 040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42,70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27,35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11 114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51,1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xmlns="" val="1614365946"/>
                  </a:ext>
                </a:extLst>
              </a:tr>
              <a:tr h="304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§ 51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822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65,80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42,15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1 950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9,0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xmlns="" val="1702952941"/>
                  </a:ext>
                </a:extLst>
              </a:tr>
              <a:tr h="304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§ 52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175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20,00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12,99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1345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6,2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xmlns="" val="1786237665"/>
                  </a:ext>
                </a:extLst>
              </a:tr>
              <a:tr h="304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§ 52a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1 052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51,28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33,86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3 106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14,1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xmlns="" val="1425384840"/>
                  </a:ext>
                </a:extLst>
              </a:tr>
              <a:tr h="304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§ 54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1 776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61,82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41,43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4 287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19,3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xmlns="" val="3469228589"/>
                  </a:ext>
                </a:extLst>
              </a:tr>
              <a:tr h="3047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§ 54 REPAS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419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65,24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44,62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>
                          <a:effectLst/>
                        </a:rPr>
                        <a:t>940</a:t>
                      </a:r>
                      <a:endParaRPr lang="sk-SK" sz="16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40"/>
                        </a:spcBef>
                        <a:spcAft>
                          <a:spcPts val="0"/>
                        </a:spcAft>
                      </a:pPr>
                      <a:r>
                        <a:rPr lang="sk-SK" sz="1600" dirty="0">
                          <a:effectLst/>
                        </a:rPr>
                        <a:t>4,3</a:t>
                      </a:r>
                      <a:endParaRPr lang="sk-SK" sz="16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17780" marR="17780" marT="0" marB="0" anchor="ctr"/>
                </a:tc>
                <a:extLst>
                  <a:ext uri="{0D108BD9-81ED-4DB2-BD59-A6C34878D82A}">
                    <a16:rowId xmlns:a16="http://schemas.microsoft.com/office/drawing/2014/main" xmlns="" val="1112004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8380884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5D18C61-A7B6-4AEB-ACDF-07DF1FCC9CE5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Hlavné zistenia</a:t>
            </a:r>
            <a:r>
              <a:rPr lang="sk-SK" dirty="0"/>
              <a:t/>
            </a:r>
            <a:br>
              <a:rPr lang="sk-SK" dirty="0"/>
            </a:br>
            <a:r>
              <a:rPr lang="sk-SK" sz="3200" dirty="0">
                <a:solidFill>
                  <a:schemeClr val="accent3">
                    <a:lumMod val="10000"/>
                  </a:schemeClr>
                </a:solidFill>
              </a:rPr>
              <a:t>Otvorené otázky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6DCBAD74-2C35-4D41-B688-FD56F0E7F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916832"/>
            <a:ext cx="7772400" cy="4179168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Clr>
                <a:srgbClr val="FFC000"/>
              </a:buClr>
            </a:pPr>
            <a:r>
              <a:rPr lang="sk-SK" sz="2800" dirty="0">
                <a:solidFill>
                  <a:schemeClr val="accent3">
                    <a:lumMod val="10000"/>
                  </a:schemeClr>
                </a:solidFill>
              </a:rPr>
              <a:t>Miera úspešnosti AOTP na úrovni okresov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rgbClr val="FFC000"/>
              </a:buClr>
            </a:pPr>
            <a:r>
              <a:rPr lang="sk-SK" sz="2800" dirty="0">
                <a:solidFill>
                  <a:schemeClr val="accent3">
                    <a:lumMod val="10000"/>
                  </a:schemeClr>
                </a:solidFill>
              </a:rPr>
              <a:t>Vplyv AOTP na zvyšovanie zamestnanosti skupín najvzdialenejších od trhu práce</a:t>
            </a:r>
          </a:p>
        </p:txBody>
      </p:sp>
    </p:spTree>
    <p:extLst>
      <p:ext uri="{BB962C8B-B14F-4D97-AF65-F5344CB8AC3E}">
        <p14:creationId xmlns:p14="http://schemas.microsoft.com/office/powerpoint/2010/main" val="3818268020"/>
      </p:ext>
    </p:extLst>
  </p:cSld>
  <p:clrMapOvr>
    <a:masterClrMapping/>
  </p:clrMapOvr>
  <p:transition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278BDFB-B148-4373-B5EF-8DCE8C782BC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Odporúčania 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E5D450CE-0B46-41EA-A3FA-0DD65F87E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628800"/>
            <a:ext cx="7772400" cy="4467200"/>
          </a:xfrm>
        </p:spPr>
        <p:txBody>
          <a:bodyPr/>
          <a:lstStyle/>
          <a:p>
            <a:pPr lvl="0" algn="just">
              <a:spcBef>
                <a:spcPts val="1200"/>
              </a:spcBef>
              <a:spcAft>
                <a:spcPts val="600"/>
              </a:spcAft>
              <a:buClr>
                <a:srgbClr val="FFC000"/>
              </a:buClr>
            </a:pPr>
            <a:r>
              <a:rPr lang="sk-SK" sz="2500" dirty="0">
                <a:solidFill>
                  <a:schemeClr val="bg2">
                    <a:lumMod val="50000"/>
                  </a:schemeClr>
                </a:solidFill>
              </a:rPr>
              <a:t>Prehodnotiť štruktúru realizovaných AOTP s dôrazom na opatrenia zamerané na </a:t>
            </a:r>
            <a:r>
              <a:rPr lang="sk-SK" sz="2500" b="1" dirty="0">
                <a:solidFill>
                  <a:schemeClr val="bg2">
                    <a:lumMod val="50000"/>
                  </a:schemeClr>
                </a:solidFill>
              </a:rPr>
              <a:t>vzdelávanie a tréning</a:t>
            </a:r>
            <a:endParaRPr lang="sk-SK" sz="2500" dirty="0">
              <a:solidFill>
                <a:schemeClr val="bg2">
                  <a:lumMod val="50000"/>
                </a:schemeClr>
              </a:solidFill>
            </a:endParaRPr>
          </a:p>
          <a:p>
            <a:pPr algn="just">
              <a:spcBef>
                <a:spcPts val="1200"/>
              </a:spcBef>
              <a:spcAft>
                <a:spcPts val="600"/>
              </a:spcAft>
              <a:buClr>
                <a:srgbClr val="FFC000"/>
              </a:buClr>
            </a:pPr>
            <a:r>
              <a:rPr lang="sk-SK" sz="2500" dirty="0">
                <a:solidFill>
                  <a:schemeClr val="bg2">
                    <a:lumMod val="50000"/>
                  </a:schemeClr>
                </a:solidFill>
              </a:rPr>
              <a:t>Výraznejšie zohľadňovať regionálne špecifiká a v regiónoch s najvyššou mierou registrovanej nezamestnanosti posilniť význam AOTP zameraných na </a:t>
            </a:r>
            <a:r>
              <a:rPr lang="sk-SK" sz="2500" b="1" dirty="0">
                <a:solidFill>
                  <a:schemeClr val="bg2">
                    <a:lumMod val="50000"/>
                  </a:schemeClr>
                </a:solidFill>
              </a:rPr>
              <a:t>budovanie ľudského kapitálu </a:t>
            </a:r>
            <a:r>
              <a:rPr lang="sk-SK" sz="2500" dirty="0">
                <a:solidFill>
                  <a:schemeClr val="bg2">
                    <a:lumMod val="50000"/>
                  </a:schemeClr>
                </a:solidFill>
              </a:rPr>
              <a:t>a odstraňovanie všetkých foriem diskriminácie na trhu práce 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Clr>
                <a:srgbClr val="FFC000"/>
              </a:buClr>
            </a:pPr>
            <a:r>
              <a:rPr lang="sk-SK" sz="2500" dirty="0">
                <a:solidFill>
                  <a:schemeClr val="bg2">
                    <a:lumMod val="50000"/>
                  </a:schemeClr>
                </a:solidFill>
              </a:rPr>
              <a:t>Zaviesť programy zamerané na </a:t>
            </a:r>
            <a:r>
              <a:rPr lang="sk-SK" sz="2500" b="1" dirty="0">
                <a:solidFill>
                  <a:schemeClr val="bg2">
                    <a:lumMod val="50000"/>
                  </a:schemeClr>
                </a:solidFill>
              </a:rPr>
              <a:t>skorú prevenciu </a:t>
            </a:r>
            <a:r>
              <a:rPr lang="sk-SK" sz="2500" dirty="0">
                <a:solidFill>
                  <a:schemeClr val="bg2">
                    <a:lumMod val="50000"/>
                  </a:schemeClr>
                </a:solidFill>
              </a:rPr>
              <a:t>nežiadúcich javov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Clr>
                <a:srgbClr val="FFC000"/>
              </a:buClr>
            </a:pPr>
            <a:r>
              <a:rPr lang="sk-SK" sz="2500" dirty="0">
                <a:solidFill>
                  <a:schemeClr val="bg2">
                    <a:lumMod val="50000"/>
                  </a:schemeClr>
                </a:solidFill>
              </a:rPr>
              <a:t>Zaviesť uplatňovanie vhodnej metódy </a:t>
            </a:r>
            <a:r>
              <a:rPr lang="sk-SK" sz="2500" b="1" dirty="0">
                <a:solidFill>
                  <a:schemeClr val="bg2">
                    <a:lumMod val="50000"/>
                  </a:schemeClr>
                </a:solidFill>
              </a:rPr>
              <a:t>profilácie</a:t>
            </a:r>
            <a:r>
              <a:rPr lang="sk-SK" sz="2500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sk-SK" sz="2500" dirty="0" err="1">
                <a:solidFill>
                  <a:schemeClr val="bg2">
                    <a:lumMod val="50000"/>
                  </a:schemeClr>
                </a:solidFill>
              </a:rPr>
              <a:t>UoZ</a:t>
            </a:r>
            <a:r>
              <a:rPr lang="sk-SK" sz="2500" dirty="0">
                <a:solidFill>
                  <a:schemeClr val="bg2">
                    <a:lumMod val="50000"/>
                  </a:schemeClr>
                </a:solidFill>
              </a:rPr>
              <a:t> do jednotlivých skupín podľa závažnosti ich situácie</a:t>
            </a:r>
          </a:p>
          <a:p>
            <a:pPr algn="just"/>
            <a:endParaRPr lang="sk-SK" sz="2800" dirty="0">
              <a:solidFill>
                <a:schemeClr val="bg2">
                  <a:lumMod val="50000"/>
                </a:schemeClr>
              </a:solidFill>
            </a:endParaRPr>
          </a:p>
          <a:p>
            <a:pPr algn="just"/>
            <a:endParaRPr lang="sk-SK" sz="2800" dirty="0">
              <a:solidFill>
                <a:schemeClr val="bg2">
                  <a:lumMod val="50000"/>
                </a:schemeClr>
              </a:solidFill>
            </a:endParaRPr>
          </a:p>
          <a:p>
            <a:pPr lvl="0" algn="just"/>
            <a:endParaRPr lang="sk-SK" sz="28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641842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8278BDFB-B148-4373-B5EF-8DCE8C782BC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Odporúčania 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E5D450CE-0B46-41EA-A3FA-0DD65F87ED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628800"/>
            <a:ext cx="7772400" cy="4467200"/>
          </a:xfrm>
        </p:spPr>
        <p:txBody>
          <a:bodyPr/>
          <a:lstStyle/>
          <a:p>
            <a:pPr algn="just"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sk-SK" sz="2600" dirty="0">
                <a:solidFill>
                  <a:schemeClr val="bg2">
                    <a:lumMod val="50000"/>
                  </a:schemeClr>
                </a:solidFill>
              </a:rPr>
              <a:t>Pravidelne analyzovať a </a:t>
            </a:r>
            <a:r>
              <a:rPr lang="sk-SK" sz="2600" b="1" dirty="0">
                <a:solidFill>
                  <a:schemeClr val="bg2">
                    <a:lumMod val="50000"/>
                  </a:schemeClr>
                </a:solidFill>
              </a:rPr>
              <a:t>vyhodnocovať fungovanie AOTP</a:t>
            </a:r>
            <a:r>
              <a:rPr lang="sk-SK" sz="2600" dirty="0">
                <a:solidFill>
                  <a:schemeClr val="bg2">
                    <a:lumMod val="50000"/>
                  </a:schemeClr>
                </a:solidFill>
              </a:rPr>
              <a:t> a operatívne meniť ich štruktúru podľa požiadaviek trhu práce</a:t>
            </a:r>
          </a:p>
          <a:p>
            <a:pPr algn="just"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sk-SK" sz="2600" dirty="0">
                <a:solidFill>
                  <a:schemeClr val="bg2">
                    <a:lumMod val="50000"/>
                  </a:schemeClr>
                </a:solidFill>
              </a:rPr>
              <a:t>Klásť väčší dôraz na </a:t>
            </a:r>
            <a:r>
              <a:rPr lang="sk-SK" sz="2600" b="1" dirty="0">
                <a:solidFill>
                  <a:schemeClr val="bg2">
                    <a:lumMod val="50000"/>
                  </a:schemeClr>
                </a:solidFill>
              </a:rPr>
              <a:t>kvalitu údajovej databázy </a:t>
            </a:r>
            <a:r>
              <a:rPr lang="sk-SK" sz="2600" dirty="0">
                <a:solidFill>
                  <a:schemeClr val="bg2">
                    <a:lumMod val="50000"/>
                  </a:schemeClr>
                </a:solidFill>
              </a:rPr>
              <a:t>AOTP</a:t>
            </a:r>
          </a:p>
          <a:p>
            <a:pPr lvl="0" algn="just">
              <a:spcBef>
                <a:spcPts val="1200"/>
              </a:spcBef>
              <a:spcAft>
                <a:spcPts val="600"/>
              </a:spcAft>
              <a:buClr>
                <a:schemeClr val="accent2"/>
              </a:buClr>
            </a:pPr>
            <a:r>
              <a:rPr lang="sk-SK" sz="2600" dirty="0">
                <a:solidFill>
                  <a:schemeClr val="bg2">
                    <a:lumMod val="50000"/>
                  </a:schemeClr>
                </a:solidFill>
              </a:rPr>
              <a:t>Uplatňovať individualizovaný prístup obsahujúci silný sociálno-integračný element realizovaný vo forme tzv. </a:t>
            </a:r>
            <a:r>
              <a:rPr lang="sk-SK" sz="2600" b="1" dirty="0">
                <a:solidFill>
                  <a:schemeClr val="bg2">
                    <a:lumMod val="50000"/>
                  </a:schemeClr>
                </a:solidFill>
              </a:rPr>
              <a:t>„</a:t>
            </a:r>
            <a:r>
              <a:rPr lang="sk-SK" sz="2600" b="1" dirty="0" err="1">
                <a:solidFill>
                  <a:schemeClr val="bg2">
                    <a:lumMod val="50000"/>
                  </a:schemeClr>
                </a:solidFill>
              </a:rPr>
              <a:t>case</a:t>
            </a:r>
            <a:r>
              <a:rPr lang="sk-SK" sz="2600" b="1" dirty="0">
                <a:solidFill>
                  <a:schemeClr val="bg2">
                    <a:lumMod val="50000"/>
                  </a:schemeClr>
                </a:solidFill>
              </a:rPr>
              <a:t> managementu“ </a:t>
            </a:r>
            <a:r>
              <a:rPr lang="sk-SK" sz="2600" dirty="0">
                <a:solidFill>
                  <a:schemeClr val="bg2">
                    <a:lumMod val="50000"/>
                  </a:schemeClr>
                </a:solidFill>
              </a:rPr>
              <a:t>a zapojiť neverejných poskytovateľov schopných poskytnúť asistenciu špecificky zameranú na konkrétny typ znevýhodnenia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62625033"/>
      </p:ext>
    </p:extLst>
  </p:cSld>
  <p:clrMapOvr>
    <a:masterClrMapping/>
  </p:clrMapOvr>
  <p:transition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D5CB8D2C-766D-4AE1-904B-00229E79452E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2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Východisková situácia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D3A0EE8B-C416-4ACF-B3CD-6043D936B3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Clr>
                <a:srgbClr val="FF9933"/>
              </a:buClr>
            </a:pPr>
            <a:r>
              <a:rPr lang="sk-SK" sz="2000" dirty="0">
                <a:solidFill>
                  <a:schemeClr val="bg2">
                    <a:lumMod val="50000"/>
                  </a:schemeClr>
                </a:solidFill>
              </a:rPr>
              <a:t>Počas sledovaného obdobia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000" dirty="0">
                <a:solidFill>
                  <a:schemeClr val="bg2">
                    <a:lumMod val="50000"/>
                  </a:schemeClr>
                </a:solidFill>
              </a:rPr>
              <a:t>bolo vytvorených 88 144 pracovných miest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000" dirty="0">
                <a:solidFill>
                  <a:schemeClr val="bg2">
                    <a:lumMod val="50000"/>
                  </a:schemeClr>
                </a:solidFill>
              </a:rPr>
              <a:t>na realizovaných aktivitách sa zúčastnilo takmer 1 510 000 osôb 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000" dirty="0">
                <a:solidFill>
                  <a:schemeClr val="bg2">
                    <a:lumMod val="50000"/>
                  </a:schemeClr>
                </a:solidFill>
              </a:rPr>
              <a:t>miera zamestnanosti vzrástla zo 60,1% na 63,5%, najvýraznejšie na území Banskobystrického samosprávneho kraja (takmer 8%)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rgbClr val="FF9933"/>
              </a:buClr>
            </a:pPr>
            <a:r>
              <a:rPr lang="sk-SK" sz="2000" dirty="0">
                <a:solidFill>
                  <a:schemeClr val="bg2">
                    <a:lumMod val="50000"/>
                  </a:schemeClr>
                </a:solidFill>
              </a:rPr>
              <a:t>Výrazné rozdiely vo financovaní AOTP oproti priemeru krajín EÚ alebo OECD (tak z pohľadu celkových výdavkov ako i vnútornej štruktúry)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rgbClr val="FF9933"/>
              </a:buClr>
            </a:pPr>
            <a:r>
              <a:rPr lang="sk-SK" sz="2000" dirty="0">
                <a:solidFill>
                  <a:schemeClr val="bg2">
                    <a:lumMod val="50000"/>
                  </a:schemeClr>
                </a:solidFill>
              </a:rPr>
              <a:t>Zákon 5/2004 </a:t>
            </a:r>
            <a:r>
              <a:rPr lang="sk-SK" sz="2000" dirty="0" err="1">
                <a:solidFill>
                  <a:schemeClr val="bg2">
                    <a:lumMod val="50000"/>
                  </a:schemeClr>
                </a:solidFill>
              </a:rPr>
              <a:t>Z.z</a:t>
            </a:r>
            <a:r>
              <a:rPr lang="sk-SK" sz="2000" dirty="0">
                <a:solidFill>
                  <a:schemeClr val="bg2">
                    <a:lumMod val="50000"/>
                  </a:schemeClr>
                </a:solidFill>
              </a:rPr>
              <a:t>. o službách zamestnanosti ako určujúci rámec AOTP </a:t>
            </a:r>
            <a:endParaRPr lang="en-GB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187527"/>
      </p:ext>
    </p:extLst>
  </p:cSld>
  <p:clrMapOvr>
    <a:masterClrMapping/>
  </p:clrMapOvr>
  <p:transition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B39E3E8-639D-4F3E-8D7F-7AF7417755FB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Východisková situácia</a:t>
            </a:r>
            <a:r>
              <a:rPr lang="sk-SK" dirty="0"/>
              <a:t/>
            </a:r>
            <a:br>
              <a:rPr lang="sk-SK" dirty="0"/>
            </a:br>
            <a:r>
              <a:rPr lang="sk-SK" sz="3200" dirty="0">
                <a:solidFill>
                  <a:schemeClr val="bg2">
                    <a:lumMod val="50000"/>
                  </a:schemeClr>
                </a:solidFill>
              </a:rPr>
              <a:t>Výdavky na AOTP a miera nezamestnanosti </a:t>
            </a:r>
          </a:p>
        </p:txBody>
      </p:sp>
      <p:pic>
        <p:nvPicPr>
          <p:cNvPr id="4" name="Zástupný objekt pre obsah 3" descr="C:\Users\user\AppData\Local\Microsoft\Windows\INetCache\Content.Word\graf.jpg">
            <a:extLst>
              <a:ext uri="{FF2B5EF4-FFF2-40B4-BE49-F238E27FC236}">
                <a16:creationId xmlns:a16="http://schemas.microsoft.com/office/drawing/2014/main" xmlns="" id="{ABD37F7F-352B-4C6D-8CDB-BE306A3B6A5F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0808"/>
            <a:ext cx="7155885" cy="44958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387052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AE23F8D-B868-4533-95B2-6C18433824D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Východisková situácia</a:t>
            </a:r>
            <a:r>
              <a:rPr lang="sk-SK" dirty="0"/>
              <a:t/>
            </a:r>
            <a:br>
              <a:rPr lang="sk-SK" dirty="0"/>
            </a:br>
            <a:r>
              <a:rPr lang="sk-SK" sz="3200" dirty="0">
                <a:solidFill>
                  <a:schemeClr val="bg2">
                    <a:lumMod val="50000"/>
                  </a:schemeClr>
                </a:solidFill>
              </a:rPr>
              <a:t>Štruktúra finančnej podpory AOTP, mil. Eur</a:t>
            </a:r>
            <a:endParaRPr lang="en-GB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Zástupný objekt pre obsah 3">
            <a:extLst>
              <a:ext uri="{FF2B5EF4-FFF2-40B4-BE49-F238E27FC236}">
                <a16:creationId xmlns:a16="http://schemas.microsoft.com/office/drawing/2014/main" xmlns="" id="{FB99559E-5C6F-4C78-9405-35C0B037839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219200" y="1600200"/>
          <a:ext cx="7772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3919898"/>
      </p:ext>
    </p:extLst>
  </p:cSld>
  <p:clrMapOvr>
    <a:masterClrMapping/>
  </p:clrMapOvr>
  <p:transition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B81A8D5-F0C1-4F22-9606-BE1911BEA5C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Metodika hodnotenia</a:t>
            </a:r>
            <a:endParaRPr lang="en-GB" b="1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686EDC50-D82D-4C6C-98EB-3BE6970FCA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200" y="1700808"/>
            <a:ext cx="7772400" cy="4395192"/>
          </a:xfrm>
        </p:spPr>
        <p:txBody>
          <a:bodyPr/>
          <a:lstStyle/>
          <a:p>
            <a:pPr>
              <a:spcBef>
                <a:spcPts val="1200"/>
              </a:spcBef>
              <a:spcAft>
                <a:spcPts val="600"/>
              </a:spcAft>
              <a:buClr>
                <a:srgbClr val="FF9933"/>
              </a:buClr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Metóda logistickej regresie a kvalitatívneho výskumu realizovaného formou 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pološtruktúrovaných</a:t>
            </a: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 rozhovorov</a:t>
            </a:r>
          </a:p>
          <a:p>
            <a:pPr>
              <a:spcBef>
                <a:spcPts val="1200"/>
              </a:spcBef>
              <a:spcAft>
                <a:spcPts val="600"/>
              </a:spcAft>
              <a:buClr>
                <a:srgbClr val="FF9933"/>
              </a:buClr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Využitie dvoch databáz údajov ÚPSVaR (analyzované obdobie 1.1.2010-31.12.2016)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individuálne údaje o evidenciách jednotlivých 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UoZ</a:t>
            </a: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, 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údaje o 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UoZ</a:t>
            </a: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 zaradených do nástrojov AOTP</a:t>
            </a:r>
          </a:p>
          <a:p>
            <a:pPr>
              <a:spcBef>
                <a:spcPts val="600"/>
              </a:spcBef>
              <a:spcAft>
                <a:spcPts val="0"/>
              </a:spcAft>
              <a:buClr>
                <a:srgbClr val="FF9933"/>
              </a:buClr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8 vybraných nástrojov AOTP</a:t>
            </a:r>
          </a:p>
          <a:p>
            <a:pPr>
              <a:spcBef>
                <a:spcPts val="600"/>
              </a:spcBef>
              <a:spcAft>
                <a:spcPts val="0"/>
              </a:spcAft>
              <a:buClr>
                <a:srgbClr val="FF9933"/>
              </a:buClr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Zisťovanie miery opätovnej evidencie účastníkov jednotlivých opatrení</a:t>
            </a:r>
          </a:p>
        </p:txBody>
      </p:sp>
    </p:spTree>
    <p:extLst>
      <p:ext uri="{BB962C8B-B14F-4D97-AF65-F5344CB8AC3E}">
        <p14:creationId xmlns:p14="http://schemas.microsoft.com/office/powerpoint/2010/main" val="2660422636"/>
      </p:ext>
    </p:extLst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431630B-4FFD-4FED-A815-A8E956F6EAA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Metodika hodnotenia</a:t>
            </a:r>
            <a:r>
              <a:rPr lang="sk-SK" dirty="0"/>
              <a:t/>
            </a:r>
            <a:br>
              <a:rPr lang="sk-SK" dirty="0"/>
            </a:br>
            <a:r>
              <a:rPr lang="sk-SK" sz="3200" dirty="0">
                <a:solidFill>
                  <a:schemeClr val="bg2">
                    <a:lumMod val="50000"/>
                  </a:schemeClr>
                </a:solidFill>
              </a:rPr>
              <a:t>Logistická regresia</a:t>
            </a:r>
            <a:endParaRPr lang="en-GB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9DCB7CDC-BC33-4097-848D-8C7B761889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  <a:buClr>
                <a:srgbClr val="FF9933"/>
              </a:buClr>
            </a:pPr>
            <a:r>
              <a:rPr lang="sk-SK" sz="2800" dirty="0">
                <a:solidFill>
                  <a:schemeClr val="bg2">
                    <a:lumMod val="50000"/>
                  </a:schemeClr>
                </a:solidFill>
              </a:rPr>
              <a:t>Závislá premenná: 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skutočnosť, či sa 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UoZ</a:t>
            </a: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 zaradený do špecifického opatrenia po ukončení svojej účasti na opatrení vrátil do evidencie 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UoZ</a:t>
            </a:r>
            <a:endParaRPr lang="sk-SK" sz="24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ts val="600"/>
              </a:spcBef>
              <a:spcAft>
                <a:spcPts val="0"/>
              </a:spcAft>
              <a:buClr>
                <a:srgbClr val="FF9933"/>
              </a:buClr>
            </a:pPr>
            <a:r>
              <a:rPr lang="sk-SK" sz="2800" dirty="0">
                <a:solidFill>
                  <a:schemeClr val="bg2">
                    <a:lumMod val="50000"/>
                  </a:schemeClr>
                </a:solidFill>
              </a:rPr>
              <a:t>Nezávislé premenné: 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vektor sociálno-demografických premenných 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UoZ</a:t>
            </a: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 (rod, vek, vzdelanie)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vektor dĺžky zaradenia 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UoZ</a:t>
            </a: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 v danom nástroji v dňoch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vektor premenných ohľadom situácie na trhu práce v roku, keď 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UoZ</a:t>
            </a: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 ukončil zaradenie do špecifického opatrenia </a:t>
            </a:r>
          </a:p>
          <a:p>
            <a:pPr marL="457200" lvl="1" indent="0">
              <a:spcBef>
                <a:spcPts val="600"/>
              </a:spcBef>
              <a:spcAft>
                <a:spcPts val="0"/>
              </a:spcAft>
              <a:buNone/>
            </a:pPr>
            <a:endParaRPr lang="en-GB" sz="24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712743"/>
      </p:ext>
    </p:extLst>
  </p:cSld>
  <p:clrMapOvr>
    <a:masterClrMapping/>
  </p:clrMapOvr>
  <p:transition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EA37B32-718E-44CA-BF04-4F93BA62B95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Hlavné zistenia</a:t>
            </a:r>
            <a:endParaRPr lang="sk-SK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193B390C-9C98-4372-A790-23D4CD8CFB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spcBef>
                <a:spcPts val="1200"/>
              </a:spcBef>
              <a:spcAft>
                <a:spcPts val="600"/>
              </a:spcAft>
              <a:buClr>
                <a:srgbClr val="FF9933"/>
              </a:buClr>
              <a:buFont typeface="+mj-lt"/>
              <a:buAutoNum type="arabicPeriod"/>
            </a:pPr>
            <a:r>
              <a:rPr lang="sk-SK" dirty="0">
                <a:solidFill>
                  <a:schemeClr val="accent3">
                    <a:lumMod val="10000"/>
                  </a:schemeClr>
                </a:solidFill>
              </a:rPr>
              <a:t>Vplyv premenných na opätovnú registráciu</a:t>
            </a:r>
          </a:p>
          <a:p>
            <a:pPr marL="514350" indent="-514350">
              <a:spcBef>
                <a:spcPts val="1200"/>
              </a:spcBef>
              <a:spcAft>
                <a:spcPts val="600"/>
              </a:spcAft>
              <a:buClr>
                <a:srgbClr val="FF9933"/>
              </a:buClr>
              <a:buFont typeface="+mj-lt"/>
              <a:buAutoNum type="arabicPeriod"/>
            </a:pPr>
            <a:r>
              <a:rPr lang="sk-SK" dirty="0">
                <a:solidFill>
                  <a:schemeClr val="accent3">
                    <a:lumMod val="10000"/>
                  </a:schemeClr>
                </a:solidFill>
              </a:rPr>
              <a:t>Finančné efekty prostriedkov investovaných do realizácie AOTP (návratnosť investície)</a:t>
            </a:r>
          </a:p>
        </p:txBody>
      </p:sp>
    </p:spTree>
    <p:extLst>
      <p:ext uri="{BB962C8B-B14F-4D97-AF65-F5344CB8AC3E}">
        <p14:creationId xmlns:p14="http://schemas.microsoft.com/office/powerpoint/2010/main" val="4121110958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B0D7803-DBEB-416C-94C1-E15BAFABC78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b="1" dirty="0"/>
              <a:t>Hlavné zistenia</a:t>
            </a:r>
            <a:r>
              <a:rPr lang="sk-SK" dirty="0"/>
              <a:t/>
            </a:r>
            <a:br>
              <a:rPr lang="sk-SK" dirty="0"/>
            </a:br>
            <a:r>
              <a:rPr lang="sk-SK" sz="3200" dirty="0">
                <a:solidFill>
                  <a:schemeClr val="bg2">
                    <a:lumMod val="50000"/>
                  </a:schemeClr>
                </a:solidFill>
              </a:rPr>
              <a:t>Vplyv premenných na opätovnú registráciu</a:t>
            </a:r>
            <a:endParaRPr lang="en-GB" sz="3200" dirty="0"/>
          </a:p>
        </p:txBody>
      </p:sp>
      <p:sp>
        <p:nvSpPr>
          <p:cNvPr id="3" name="Zástupný objekt pre obsah 2">
            <a:extLst>
              <a:ext uri="{FF2B5EF4-FFF2-40B4-BE49-F238E27FC236}">
                <a16:creationId xmlns:a16="http://schemas.microsoft.com/office/drawing/2014/main" xmlns="" id="{4595E093-CC69-4F92-88C4-2578E3E08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44824"/>
            <a:ext cx="7772400" cy="4495800"/>
          </a:xfrm>
        </p:spPr>
        <p:txBody>
          <a:bodyPr/>
          <a:lstStyle/>
          <a:p>
            <a:pPr>
              <a:buClr>
                <a:srgbClr val="FF9933"/>
              </a:buClr>
            </a:pPr>
            <a:r>
              <a:rPr lang="sk-SK" sz="2800" dirty="0">
                <a:solidFill>
                  <a:schemeClr val="bg2">
                    <a:lumMod val="50000"/>
                  </a:schemeClr>
                </a:solidFill>
              </a:rPr>
              <a:t>Najvýraznejší efekt </a:t>
            </a:r>
          </a:p>
          <a:p>
            <a:pPr lvl="1"/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vzdelanie </a:t>
            </a:r>
          </a:p>
          <a:p>
            <a:pPr lvl="1"/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zmena situácie na trhu práce v dôsledku demografického vývoja</a:t>
            </a:r>
          </a:p>
          <a:p>
            <a:pPr>
              <a:buClr>
                <a:srgbClr val="FF9933"/>
              </a:buClr>
            </a:pPr>
            <a:r>
              <a:rPr lang="sk-SK" sz="2800" dirty="0">
                <a:solidFill>
                  <a:schemeClr val="bg2">
                    <a:lumMod val="50000"/>
                  </a:schemeClr>
                </a:solidFill>
              </a:rPr>
              <a:t>Iné premenné</a:t>
            </a:r>
          </a:p>
          <a:p>
            <a:pPr lvl="1"/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dĺžka zaradenia do určitého nástroja AOTP</a:t>
            </a:r>
          </a:p>
          <a:p>
            <a:pPr lvl="1"/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Pohlavie</a:t>
            </a:r>
          </a:p>
          <a:p>
            <a:pPr lvl="1"/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Vek</a:t>
            </a:r>
          </a:p>
          <a:p>
            <a:pPr lvl="1"/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Miera </a:t>
            </a:r>
            <a:r>
              <a:rPr lang="sk-SK" sz="2400" dirty="0" err="1">
                <a:solidFill>
                  <a:schemeClr val="bg2">
                    <a:lumMod val="50000"/>
                  </a:schemeClr>
                </a:solidFill>
              </a:rPr>
              <a:t>podrozvinutosti</a:t>
            </a:r>
            <a:r>
              <a:rPr lang="sk-SK" sz="2400" dirty="0">
                <a:solidFill>
                  <a:schemeClr val="bg2">
                    <a:lumMod val="50000"/>
                  </a:schemeClr>
                </a:solidFill>
              </a:rPr>
              <a:t> regiónu</a:t>
            </a:r>
          </a:p>
        </p:txBody>
      </p:sp>
    </p:spTree>
    <p:extLst>
      <p:ext uri="{BB962C8B-B14F-4D97-AF65-F5344CB8AC3E}">
        <p14:creationId xmlns:p14="http://schemas.microsoft.com/office/powerpoint/2010/main" val="3753772951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578D9BF4-9B55-49AF-8616-B3D7B86C5AE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sk-SK" sz="3200" dirty="0">
                <a:solidFill>
                  <a:schemeClr val="bg2">
                    <a:lumMod val="50000"/>
                  </a:schemeClr>
                </a:solidFill>
              </a:rPr>
              <a:t>Voľné pracovné miesta na jedného nezamestnaného, priemer 2010 - 2016</a:t>
            </a:r>
            <a:endParaRPr lang="en-GB" sz="32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Zástupný objekt pre obsah 3" descr="F:\APTP\VPM na 1UoZ.png">
            <a:extLst>
              <a:ext uri="{FF2B5EF4-FFF2-40B4-BE49-F238E27FC236}">
                <a16:creationId xmlns:a16="http://schemas.microsoft.com/office/drawing/2014/main" xmlns="" id="{9F6D736B-1FB2-40E2-AB71-AA8DD1E6A12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1916832"/>
            <a:ext cx="6768752" cy="39604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5204004"/>
      </p:ext>
    </p:extLst>
  </p:cSld>
  <p:clrMapOvr>
    <a:masterClrMapping/>
  </p:clrMapOvr>
  <p:transition>
    <p:zoom/>
  </p:transition>
</p:sld>
</file>

<file path=ppt/theme/theme1.xml><?xml version="1.0" encoding="utf-8"?>
<a:theme xmlns:a="http://schemas.openxmlformats.org/drawingml/2006/main" name="Zámek a klíč">
  <a:themeElements>
    <a:clrScheme name="Červenooranžová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Zámek a klíč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k-SK" sz="2400" b="0" i="0" u="none" strike="noStrike" cap="none" normalizeH="0" baseline="0" smtClean="0">
            <a:ln>
              <a:noFill/>
            </a:ln>
            <a:solidFill>
              <a:srgbClr val="FFFFCC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k-SK" sz="2400" b="0" i="0" u="none" strike="noStrike" cap="none" normalizeH="0" baseline="0" smtClean="0">
            <a:ln>
              <a:noFill/>
            </a:ln>
            <a:solidFill>
              <a:srgbClr val="FFFFCC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Zámek a klíč 1">
        <a:dk1>
          <a:srgbClr val="200B5B"/>
        </a:dk1>
        <a:lt1>
          <a:srgbClr val="EAEAEA"/>
        </a:lt1>
        <a:dk2>
          <a:srgbClr val="6600FF"/>
        </a:dk2>
        <a:lt2>
          <a:srgbClr val="FFCC66"/>
        </a:lt2>
        <a:accent1>
          <a:srgbClr val="EEB00B"/>
        </a:accent1>
        <a:accent2>
          <a:srgbClr val="6600CC"/>
        </a:accent2>
        <a:accent3>
          <a:srgbClr val="B8AAFF"/>
        </a:accent3>
        <a:accent4>
          <a:srgbClr val="C8C8C8"/>
        </a:accent4>
        <a:accent5>
          <a:srgbClr val="F5D4AA"/>
        </a:accent5>
        <a:accent6>
          <a:srgbClr val="5C00B9"/>
        </a:accent6>
        <a:hlink>
          <a:srgbClr val="FF33CC"/>
        </a:hlink>
        <a:folHlink>
          <a:srgbClr val="CC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ámek a klíč 2">
        <a:dk1>
          <a:srgbClr val="393939"/>
        </a:dk1>
        <a:lt1>
          <a:srgbClr val="FFFFFF"/>
        </a:lt1>
        <a:dk2>
          <a:srgbClr val="6600CC"/>
        </a:dk2>
        <a:lt2>
          <a:srgbClr val="CCCCFF"/>
        </a:lt2>
        <a:accent1>
          <a:srgbClr val="F9D87E"/>
        </a:accent1>
        <a:accent2>
          <a:srgbClr val="FFCCCC"/>
        </a:accent2>
        <a:accent3>
          <a:srgbClr val="FFFFFF"/>
        </a:accent3>
        <a:accent4>
          <a:srgbClr val="2F2F2F"/>
        </a:accent4>
        <a:accent5>
          <a:srgbClr val="FBE9C0"/>
        </a:accent5>
        <a:accent6>
          <a:srgbClr val="E7B9B9"/>
        </a:accent6>
        <a:hlink>
          <a:srgbClr val="FFCCFF"/>
        </a:hlink>
        <a:folHlink>
          <a:srgbClr val="99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ámek a klíč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555555"/>
        </a:accent6>
        <a:hlink>
          <a:srgbClr val="969696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ámek a klíč 4">
        <a:dk1>
          <a:srgbClr val="330000"/>
        </a:dk1>
        <a:lt1>
          <a:srgbClr val="FFFFCC"/>
        </a:lt1>
        <a:dk2>
          <a:srgbClr val="000000"/>
        </a:dk2>
        <a:lt2>
          <a:srgbClr val="FFCC00"/>
        </a:lt2>
        <a:accent1>
          <a:srgbClr val="FF9900"/>
        </a:accent1>
        <a:accent2>
          <a:srgbClr val="330099"/>
        </a:accent2>
        <a:accent3>
          <a:srgbClr val="AAAAAA"/>
        </a:accent3>
        <a:accent4>
          <a:srgbClr val="DADAAE"/>
        </a:accent4>
        <a:accent5>
          <a:srgbClr val="FFCAAA"/>
        </a:accent5>
        <a:accent6>
          <a:srgbClr val="2D008A"/>
        </a:accent6>
        <a:hlink>
          <a:srgbClr val="FF6633"/>
        </a:hlink>
        <a:folHlink>
          <a:srgbClr val="66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ámek a klíč 5">
        <a:dk1>
          <a:srgbClr val="333300"/>
        </a:dk1>
        <a:lt1>
          <a:srgbClr val="DDDDDD"/>
        </a:lt1>
        <a:dk2>
          <a:srgbClr val="996600"/>
        </a:dk2>
        <a:lt2>
          <a:srgbClr val="FFCC66"/>
        </a:lt2>
        <a:accent1>
          <a:srgbClr val="EEB00B"/>
        </a:accent1>
        <a:accent2>
          <a:srgbClr val="330099"/>
        </a:accent2>
        <a:accent3>
          <a:srgbClr val="CAB8AA"/>
        </a:accent3>
        <a:accent4>
          <a:srgbClr val="BDBDBD"/>
        </a:accent4>
        <a:accent5>
          <a:srgbClr val="F5D4AA"/>
        </a:accent5>
        <a:accent6>
          <a:srgbClr val="2D008A"/>
        </a:accent6>
        <a:hlink>
          <a:srgbClr val="FF6633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ámek a klíč 6">
        <a:dk1>
          <a:srgbClr val="003300"/>
        </a:dk1>
        <a:lt1>
          <a:srgbClr val="FFFFCC"/>
        </a:lt1>
        <a:dk2>
          <a:srgbClr val="999933"/>
        </a:dk2>
        <a:lt2>
          <a:srgbClr val="FFFF66"/>
        </a:lt2>
        <a:accent1>
          <a:srgbClr val="CC9900"/>
        </a:accent1>
        <a:accent2>
          <a:srgbClr val="330099"/>
        </a:accent2>
        <a:accent3>
          <a:srgbClr val="CACAAD"/>
        </a:accent3>
        <a:accent4>
          <a:srgbClr val="DADAAE"/>
        </a:accent4>
        <a:accent5>
          <a:srgbClr val="E2CAAA"/>
        </a:accent5>
        <a:accent6>
          <a:srgbClr val="2D008A"/>
        </a:accent6>
        <a:hlink>
          <a:srgbClr val="FF9900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8978</TotalTime>
  <Words>281</Words>
  <Application>Microsoft Office PowerPoint</Application>
  <PresentationFormat>Prezentácia na obrazovke (4:3)</PresentationFormat>
  <Paragraphs>111</Paragraphs>
  <Slides>15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15</vt:i4>
      </vt:variant>
    </vt:vector>
  </HeadingPairs>
  <TitlesOfParts>
    <vt:vector size="16" baseType="lpstr">
      <vt:lpstr>Zámek a klíč</vt:lpstr>
      <vt:lpstr>Dopady aktívnych opatrení trhu práce na zvyšovanie zamestnanosti</vt:lpstr>
      <vt:lpstr>Východisková situácia</vt:lpstr>
      <vt:lpstr>Východisková situácia Výdavky na AOTP a miera nezamestnanosti </vt:lpstr>
      <vt:lpstr>Východisková situácia Štruktúra finančnej podpory AOTP, mil. Eur</vt:lpstr>
      <vt:lpstr>Metodika hodnotenia</vt:lpstr>
      <vt:lpstr>Metodika hodnotenia Logistická regresia</vt:lpstr>
      <vt:lpstr>Hlavné zistenia</vt:lpstr>
      <vt:lpstr>Hlavné zistenia Vplyv premenných na opätovnú registráciu</vt:lpstr>
      <vt:lpstr>Voľné pracovné miesta na jedného nezamestnaného, priemer 2010 - 2016</vt:lpstr>
      <vt:lpstr>Demografický koeficient</vt:lpstr>
      <vt:lpstr>Hlavné zistenia Návratnosť AOTP</vt:lpstr>
      <vt:lpstr>Hlavné zistenia Návratnosť AOTP</vt:lpstr>
      <vt:lpstr>Hlavné zistenia Otvorené otázky</vt:lpstr>
      <vt:lpstr>Odporúčania </vt:lpstr>
      <vt:lpstr>Odporúčania </vt:lpstr>
    </vt:vector>
  </TitlesOfParts>
  <Company>PgU SAV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Vedecký projekt</dc:title>
  <dc:creator>Vladimir Balaz</dc:creator>
  <cp:lastModifiedBy>Kubík Andrej</cp:lastModifiedBy>
  <cp:revision>519</cp:revision>
  <dcterms:created xsi:type="dcterms:W3CDTF">2008-03-24T16:25:58Z</dcterms:created>
  <dcterms:modified xsi:type="dcterms:W3CDTF">2018-10-01T11:37:33Z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TC010183731051</vt:lpwstr>
  </property>
</Properties>
</file>