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78" r:id="rId5"/>
    <p:sldId id="279" r:id="rId6"/>
    <p:sldId id="280" r:id="rId7"/>
    <p:sldId id="281" r:id="rId8"/>
    <p:sldId id="283" r:id="rId9"/>
    <p:sldId id="284" r:id="rId10"/>
    <p:sldId id="285" r:id="rId11"/>
    <p:sldId id="267" r:id="rId12"/>
    <p:sldId id="261" r:id="rId13"/>
    <p:sldId id="264" r:id="rId14"/>
    <p:sldId id="263" r:id="rId15"/>
    <p:sldId id="266" r:id="rId16"/>
    <p:sldId id="270" r:id="rId17"/>
    <p:sldId id="269" r:id="rId18"/>
    <p:sldId id="277" r:id="rId19"/>
    <p:sldId id="275" r:id="rId20"/>
    <p:sldId id="276" r:id="rId21"/>
    <p:sldId id="273" r:id="rId22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6" d="100"/>
          <a:sy n="106" d="100"/>
        </p:scale>
        <p:origin x="-10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 smtClean="0"/>
              <a:t>Kliknutím upravte štýl predlohy podnadpisov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4958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5824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z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92381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641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1506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7054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4" name="Zástupný objekt pre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objekt pre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6" name="Zástupný objekt pre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objekt pre dá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8" name="Zástupný objekt pre pät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23065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4" name="Zástupný objekt pre pät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64724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3" name="Zástupný objekt pre pät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192796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5390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obrázo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objekt pre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Upraviť štýly predlohy textu</a:t>
            </a:r>
          </a:p>
        </p:txBody>
      </p:sp>
      <p:sp>
        <p:nvSpPr>
          <p:cNvPr id="5" name="Zástupný objekt pre dá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16367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objekt pre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Upraviť štýly predlohy textu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5DB63-0A78-4AEA-A682-9C0EE148426E}" type="datetimeFigureOut">
              <a:rPr lang="sk-SK" smtClean="0"/>
              <a:t>01.10.2018</a:t>
            </a:fld>
            <a:endParaRPr lang="sk-SK"/>
          </a:p>
        </p:txBody>
      </p:sp>
      <p:sp>
        <p:nvSpPr>
          <p:cNvPr id="5" name="Zástupný objekt pre pät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7F83D-4C11-4A28-B14C-513D76BD11C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42960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mailto:marcela.veselkova@vlada.gov.sk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Budovanie analytických kapacít pre hodnotenie EŠIF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 smtClean="0"/>
              <a:t>Marcela Veselková</a:t>
            </a:r>
          </a:p>
          <a:p>
            <a:r>
              <a:rPr lang="sk-SK" dirty="0" smtClean="0"/>
              <a:t>Inštitút pre stratégie a analýzy</a:t>
            </a:r>
          </a:p>
          <a:p>
            <a:r>
              <a:rPr lang="sk-SK" dirty="0" smtClean="0"/>
              <a:t>Úrad vlády SR</a:t>
            </a:r>
            <a:endParaRPr lang="sk-SK" dirty="0"/>
          </a:p>
        </p:txBody>
      </p:sp>
      <p:pic>
        <p:nvPicPr>
          <p:cNvPr id="1026" name="Obrázok 1" descr="cid:image002.png@01D167F4.E498B7F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379" y="485775"/>
            <a:ext cx="14763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Obrázok 5" descr="cid:image004.jpg@01D1640B.BC543C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4732" y="533400"/>
            <a:ext cx="7143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90370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In-</a:t>
            </a:r>
            <a:r>
              <a:rPr lang="sk-SK" dirty="0" err="1" smtClean="0"/>
              <a:t>house</a:t>
            </a:r>
            <a:r>
              <a:rPr lang="sk-SK" dirty="0" smtClean="0"/>
              <a:t> analytická jednotka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>
                <a:solidFill>
                  <a:srgbClr val="00B050"/>
                </a:solidFill>
              </a:rPr>
              <a:t> </a:t>
            </a:r>
            <a:r>
              <a:rPr lang="sk-SK" dirty="0" smtClean="0"/>
              <a:t>nákladovo-efektívna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 </a:t>
            </a:r>
            <a:r>
              <a:rPr lang="sk-SK" dirty="0" smtClean="0"/>
              <a:t>talent a vedomosti ostávajú v inštitúcii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väčšia manažérska kontrola nad výstupmi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skvalitňuje reportovanie údajov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vykonáva širšie funkcie ako </a:t>
            </a:r>
            <a:r>
              <a:rPr lang="sk-SK" dirty="0" err="1" smtClean="0"/>
              <a:t>kontraktori</a:t>
            </a:r>
            <a:endParaRPr lang="sk-SK" dirty="0" smtClean="0"/>
          </a:p>
          <a:p>
            <a:pPr marL="0" indent="0">
              <a:buNone/>
            </a:pPr>
            <a:r>
              <a:rPr lang="sk-SK" b="1" dirty="0" smtClean="0">
                <a:solidFill>
                  <a:srgbClr val="FF0000"/>
                </a:solidFill>
              </a:rPr>
              <a:t>- </a:t>
            </a:r>
            <a:r>
              <a:rPr lang="sk-SK" dirty="0" smtClean="0"/>
              <a:t>menšie zdroje ako externé agentúry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- </a:t>
            </a:r>
            <a:r>
              <a:rPr lang="sk-SK" dirty="0" smtClean="0"/>
              <a:t>ťažšie </a:t>
            </a:r>
            <a:r>
              <a:rPr lang="sk-SK" dirty="0"/>
              <a:t>hľadanie </a:t>
            </a:r>
            <a:r>
              <a:rPr lang="sk-SK" dirty="0" smtClean="0"/>
              <a:t>talentu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- </a:t>
            </a:r>
            <a:r>
              <a:rPr lang="sk-SK" dirty="0" smtClean="0"/>
              <a:t>vybudovať </a:t>
            </a:r>
            <a:r>
              <a:rPr lang="sk-SK" dirty="0"/>
              <a:t>in-house jednotku je beh na dlhé trate</a:t>
            </a:r>
          </a:p>
          <a:p>
            <a:pPr>
              <a:buFontTx/>
              <a:buChar char="-"/>
            </a:pP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959053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Vplyv používania počítačov </a:t>
            </a:r>
            <a:br>
              <a:rPr lang="sk-SK" dirty="0" smtClean="0"/>
            </a:br>
            <a:r>
              <a:rPr lang="sk-SK" dirty="0" smtClean="0"/>
              <a:t>na študijné výsledky</a:t>
            </a:r>
            <a:endParaRPr lang="sk-SK" dirty="0"/>
          </a:p>
        </p:txBody>
      </p:sp>
      <p:pic>
        <p:nvPicPr>
          <p:cNvPr id="3" name="Zástupný objekt pre obsa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0308" y="1768503"/>
            <a:ext cx="7796981" cy="477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5339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dirty="0" smtClean="0"/>
              <a:t>79 mil. eur z EŠIF investovaných do IKT </a:t>
            </a:r>
            <a:br>
              <a:rPr lang="sk-SK" dirty="0" smtClean="0"/>
            </a:br>
            <a:r>
              <a:rPr lang="sk-SK" dirty="0" smtClean="0"/>
              <a:t>na ZŠ a SŠ v období 2009 až 2015</a:t>
            </a:r>
            <a:endParaRPr lang="sk-SK" dirty="0"/>
          </a:p>
        </p:txBody>
      </p:sp>
      <p:pic>
        <p:nvPicPr>
          <p:cNvPr id="4" name="Zástupný objekt pre obsah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207" y="1843089"/>
            <a:ext cx="8701548" cy="50149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1111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sz="4400" dirty="0">
                <a:latin typeface="Lucida Console" panose="020B0609040504020204" pitchFamily="49" charset="0"/>
              </a:rPr>
              <a:t>PISA </a:t>
            </a:r>
            <a:r>
              <a:rPr lang="sk-SK" sz="4400" dirty="0" smtClean="0">
                <a:latin typeface="Lucida Console" panose="020B0609040504020204" pitchFamily="49" charset="0"/>
              </a:rPr>
              <a:t>2012 na Slovensku</a:t>
            </a:r>
            <a:endParaRPr lang="sk-SK" sz="4400" dirty="0">
              <a:latin typeface="Lucida Console" panose="020B0609040504020204" pitchFamily="49" charset="0"/>
            </a:endParaRPr>
          </a:p>
        </p:txBody>
      </p:sp>
      <p:sp>
        <p:nvSpPr>
          <p:cNvPr id="6" name="Zástupný objekt pre text 5"/>
          <p:cNvSpPr>
            <a:spLocks noGrp="1"/>
          </p:cNvSpPr>
          <p:nvPr>
            <p:ph type="body" sz="half" idx="2"/>
          </p:nvPr>
        </p:nvSpPr>
        <p:spPr>
          <a:xfrm>
            <a:off x="839788" y="2245360"/>
            <a:ext cx="4258685" cy="3623628"/>
          </a:xfrm>
        </p:spPr>
        <p:txBody>
          <a:bodyPr>
            <a:normAutofit/>
          </a:bodyPr>
          <a:lstStyle/>
          <a:p>
            <a:r>
              <a:rPr lang="sk-SK" sz="2200" dirty="0" smtClean="0">
                <a:latin typeface="Lucida Console" panose="020B0609040504020204" pitchFamily="49" charset="0"/>
              </a:rPr>
              <a:t>Vzorka   </a:t>
            </a:r>
            <a:r>
              <a:rPr lang="en-US" sz="2200" dirty="0" smtClean="0">
                <a:latin typeface="Lucida Console" panose="020B0609040504020204" pitchFamily="49" charset="0"/>
              </a:rPr>
              <a:t>4</a:t>
            </a:r>
            <a:r>
              <a:rPr lang="sk-SK" sz="2200" dirty="0" smtClean="0">
                <a:latin typeface="Lucida Console" panose="020B0609040504020204" pitchFamily="49" charset="0"/>
              </a:rPr>
              <a:t>517</a:t>
            </a:r>
            <a:r>
              <a:rPr lang="en-US" sz="2200" dirty="0" smtClean="0">
                <a:latin typeface="Lucida Console" panose="020B0609040504020204" pitchFamily="49" charset="0"/>
              </a:rPr>
              <a:t> </a:t>
            </a:r>
            <a:r>
              <a:rPr lang="sk-SK" sz="2200" dirty="0" smtClean="0">
                <a:latin typeface="Lucida Console" panose="020B0609040504020204" pitchFamily="49" charset="0"/>
              </a:rPr>
              <a:t>študentov</a:t>
            </a:r>
            <a:endParaRPr lang="en-US" sz="2200" dirty="0">
              <a:latin typeface="Lucida Console" panose="020B0609040504020204" pitchFamily="49" charset="0"/>
            </a:endParaRPr>
          </a:p>
          <a:p>
            <a:r>
              <a:rPr lang="sk-SK" sz="2200" dirty="0" smtClean="0">
                <a:latin typeface="Lucida Console" panose="020B0609040504020204" pitchFamily="49" charset="0"/>
              </a:rPr>
              <a:t>Liečba   </a:t>
            </a:r>
            <a:r>
              <a:rPr lang="en-US" sz="2200" dirty="0" smtClean="0">
                <a:latin typeface="Lucida Console" panose="020B0609040504020204" pitchFamily="49" charset="0"/>
              </a:rPr>
              <a:t>3642 </a:t>
            </a:r>
            <a:r>
              <a:rPr lang="sk-SK" sz="2200" dirty="0" smtClean="0">
                <a:latin typeface="Lucida Console" panose="020B0609040504020204" pitchFamily="49" charset="0"/>
              </a:rPr>
              <a:t>študentov</a:t>
            </a:r>
            <a:endParaRPr lang="en-US" sz="2200" dirty="0">
              <a:latin typeface="Lucida Console" panose="020B0609040504020204" pitchFamily="49" charset="0"/>
            </a:endParaRPr>
          </a:p>
          <a:p>
            <a:r>
              <a:rPr lang="sk-SK" sz="2200" dirty="0" smtClean="0">
                <a:latin typeface="Lucida Console" panose="020B0609040504020204" pitchFamily="49" charset="0"/>
              </a:rPr>
              <a:t>Kontrol.  </a:t>
            </a:r>
            <a:r>
              <a:rPr lang="en-US" sz="2200" dirty="0" smtClean="0">
                <a:latin typeface="Lucida Console" panose="020B0609040504020204" pitchFamily="49" charset="0"/>
              </a:rPr>
              <a:t>875 </a:t>
            </a:r>
            <a:r>
              <a:rPr lang="sk-SK" sz="2200" dirty="0" smtClean="0">
                <a:latin typeface="Lucida Console" panose="020B0609040504020204" pitchFamily="49" charset="0"/>
              </a:rPr>
              <a:t>študentov</a:t>
            </a:r>
            <a:endParaRPr lang="en-US" sz="2200" dirty="0" smtClean="0">
              <a:latin typeface="Lucida Console" panose="020B0609040504020204" pitchFamily="49" charset="0"/>
            </a:endParaRPr>
          </a:p>
          <a:p>
            <a:endParaRPr lang="en-US" sz="2200" dirty="0">
              <a:latin typeface="Lucida Console" panose="020B0609040504020204" pitchFamily="49" charset="0"/>
            </a:endParaRPr>
          </a:p>
          <a:p>
            <a:r>
              <a:rPr lang="en-US" sz="2200" u="sng" dirty="0">
                <a:latin typeface="Lucida Console" panose="020B0609040504020204" pitchFamily="49" charset="0"/>
              </a:rPr>
              <a:t>Treatment </a:t>
            </a:r>
            <a:r>
              <a:rPr lang="sk-SK" sz="2200" u="sng" dirty="0" smtClean="0">
                <a:latin typeface="Lucida Console" panose="020B0609040504020204" pitchFamily="49" charset="0"/>
              </a:rPr>
              <a:t>skupina</a:t>
            </a:r>
            <a:endParaRPr lang="en-US" sz="2200" u="sng" dirty="0">
              <a:latin typeface="Lucida Console" panose="020B0609040504020204" pitchFamily="49" charset="0"/>
            </a:endParaRPr>
          </a:p>
          <a:p>
            <a:r>
              <a:rPr lang="en-US" sz="2200" dirty="0">
                <a:latin typeface="Lucida Console" panose="020B0609040504020204" pitchFamily="49" charset="0"/>
              </a:rPr>
              <a:t>Desktop, </a:t>
            </a:r>
            <a:r>
              <a:rPr lang="sk-SK" sz="2200" dirty="0" smtClean="0">
                <a:latin typeface="Lucida Console" panose="020B0609040504020204" pitchFamily="49" charset="0"/>
              </a:rPr>
              <a:t>prenosný počítač alebo tablet dostupný v škole</a:t>
            </a:r>
            <a:r>
              <a:rPr lang="en-US" sz="2200" dirty="0" smtClean="0">
                <a:latin typeface="Lucida Console" panose="020B0609040504020204" pitchFamily="49" charset="0"/>
              </a:rPr>
              <a:t>?</a:t>
            </a:r>
            <a:endParaRPr lang="en-US" sz="2200" dirty="0">
              <a:latin typeface="Lucida Console" panose="020B0609040504020204" pitchFamily="49" charset="0"/>
            </a:endParaRPr>
          </a:p>
          <a:p>
            <a:r>
              <a:rPr lang="en-US" sz="2200" dirty="0" smtClean="0">
                <a:latin typeface="Lucida Console" panose="020B0609040504020204" pitchFamily="49" charset="0"/>
              </a:rPr>
              <a:t>„</a:t>
            </a:r>
            <a:r>
              <a:rPr lang="sk-SK" sz="2200" dirty="0" smtClean="0">
                <a:latin typeface="Lucida Console" panose="020B0609040504020204" pitchFamily="49" charset="0"/>
              </a:rPr>
              <a:t>Áno a používam ho.</a:t>
            </a:r>
            <a:r>
              <a:rPr lang="en-US" sz="2200" dirty="0" smtClean="0">
                <a:latin typeface="Lucida Console" panose="020B0609040504020204" pitchFamily="49" charset="0"/>
              </a:rPr>
              <a:t>"</a:t>
            </a:r>
            <a:endParaRPr lang="en-US" sz="2200" dirty="0">
              <a:latin typeface="Lucida Console" panose="020B0609040504020204" pitchFamily="49" charset="0"/>
            </a:endParaRPr>
          </a:p>
          <a:p>
            <a:endParaRPr lang="sk-SK" sz="2200" dirty="0">
              <a:latin typeface="Lucida Console" panose="020B0609040504020204" pitchFamily="49" charset="0"/>
            </a:endParaRPr>
          </a:p>
        </p:txBody>
      </p:sp>
      <p:pic>
        <p:nvPicPr>
          <p:cNvPr id="7" name="Obrázok 6"/>
          <p:cNvPicPr/>
          <p:nvPr/>
        </p:nvPicPr>
        <p:blipFill>
          <a:blip r:embed="rId2"/>
          <a:stretch>
            <a:fillRect/>
          </a:stretch>
        </p:blipFill>
        <p:spPr>
          <a:xfrm>
            <a:off x="4942840" y="299259"/>
            <a:ext cx="6898178" cy="6378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89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k-SK" dirty="0" smtClean="0"/>
              <a:t>Používanie počítačov pomáha deťom </a:t>
            </a:r>
            <a:br>
              <a:rPr lang="sk-SK" dirty="0" smtClean="0"/>
            </a:br>
            <a:r>
              <a:rPr lang="sk-SK" dirty="0" smtClean="0"/>
              <a:t>zo znevýhodneného prostredia...</a:t>
            </a:r>
            <a:endParaRPr lang="sk-SK" dirty="0"/>
          </a:p>
        </p:txBody>
      </p:sp>
      <p:pic>
        <p:nvPicPr>
          <p:cNvPr id="8" name="Obrázok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48464"/>
            <a:ext cx="10120145" cy="470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3354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...ale nedokáže </a:t>
            </a:r>
            <a:r>
              <a:rPr lang="en-US" dirty="0" err="1" smtClean="0"/>
              <a:t>celkom</a:t>
            </a:r>
            <a:r>
              <a:rPr lang="en-US" dirty="0" smtClean="0"/>
              <a:t> </a:t>
            </a:r>
            <a:r>
              <a:rPr lang="sk-SK" dirty="0" smtClean="0"/>
              <a:t>nahradiť kvalifikova</a:t>
            </a:r>
            <a:r>
              <a:rPr lang="en-US" dirty="0" smtClean="0"/>
              <a:t>-</a:t>
            </a:r>
            <a:r>
              <a:rPr lang="sk-SK" dirty="0" smtClean="0"/>
              <a:t>ného učiteľa</a:t>
            </a:r>
            <a:endParaRPr lang="sk-SK" dirty="0"/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325" y="2005782"/>
            <a:ext cx="9908865" cy="4611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595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/>
              <a:t>Can</a:t>
            </a:r>
            <a:r>
              <a:rPr lang="sk-SK" dirty="0"/>
              <a:t> Money </a:t>
            </a:r>
            <a:r>
              <a:rPr lang="sk-SK" dirty="0" err="1"/>
              <a:t>Buy</a:t>
            </a:r>
            <a:r>
              <a:rPr lang="sk-SK" dirty="0"/>
              <a:t> EU Love?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European </a:t>
            </a:r>
            <a:r>
              <a:rPr lang="sk-SK" dirty="0" err="1"/>
              <a:t>Funds</a:t>
            </a:r>
            <a:r>
              <a:rPr lang="sk-SK" dirty="0"/>
              <a:t> and </a:t>
            </a:r>
            <a:r>
              <a:rPr lang="sk-SK" dirty="0" err="1"/>
              <a:t>the</a:t>
            </a:r>
            <a:r>
              <a:rPr lang="sk-SK" dirty="0"/>
              <a:t> </a:t>
            </a:r>
            <a:r>
              <a:rPr lang="sk-SK" dirty="0" err="1"/>
              <a:t>Brexit</a:t>
            </a:r>
            <a:r>
              <a:rPr lang="sk-SK" dirty="0"/>
              <a:t> Referendum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Jan Fidrmuc (ISA)</a:t>
            </a:r>
          </a:p>
          <a:p>
            <a:r>
              <a:rPr lang="sk-SK" dirty="0" smtClean="0"/>
              <a:t>Martin Hulényi (ISA)</a:t>
            </a:r>
          </a:p>
          <a:p>
            <a:r>
              <a:rPr lang="sk-SK" dirty="0" err="1" smtClean="0"/>
              <a:t>Cigdem</a:t>
            </a:r>
            <a:r>
              <a:rPr lang="sk-SK" dirty="0" smtClean="0"/>
              <a:t> Borke </a:t>
            </a:r>
            <a:r>
              <a:rPr lang="sk-SK" dirty="0" err="1" smtClean="0"/>
              <a:t>Tunali</a:t>
            </a:r>
            <a:r>
              <a:rPr lang="sk-SK" dirty="0" smtClean="0"/>
              <a:t> (Istanbul </a:t>
            </a:r>
            <a:r>
              <a:rPr lang="sk-SK" dirty="0" err="1" smtClean="0"/>
              <a:t>University</a:t>
            </a:r>
            <a:r>
              <a:rPr lang="sk-SK" dirty="0" smtClean="0"/>
              <a:t>)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339" y="3753210"/>
            <a:ext cx="6819408" cy="2220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4064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858" y="365125"/>
            <a:ext cx="4619625" cy="637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9952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Zástupný objekt pre obsah 4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5744599" y="365125"/>
            <a:ext cx="4549775" cy="6372225"/>
          </a:xfrm>
          <a:prstGeom prst="rect">
            <a:avLst/>
          </a:prstGeom>
        </p:spPr>
      </p:pic>
      <p:pic>
        <p:nvPicPr>
          <p:cNvPr id="4" name="Obrázo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8858" y="365125"/>
            <a:ext cx="4619625" cy="637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0159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Na NUTS2 úrovni nemal objem transferov vplyv na hlasovanie za zotrvanie v EÚ ...</a:t>
            </a:r>
            <a:endParaRPr lang="sk-SK" dirty="0"/>
          </a:p>
        </p:txBody>
      </p:sp>
      <p:pic>
        <p:nvPicPr>
          <p:cNvPr id="3" name="Obrázo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691" y="1540252"/>
            <a:ext cx="9452829" cy="5317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4102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Inštitút pre stratégie a analýzy (ISA, ÚV SR)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jar 2015  – analytická jednotka Centrálneho koordinačného orgánu</a:t>
            </a:r>
          </a:p>
          <a:p>
            <a:pPr marL="457200" lvl="1" indent="0">
              <a:buNone/>
            </a:pPr>
            <a:r>
              <a:rPr lang="sk-SK" sz="2800" dirty="0" smtClean="0"/>
              <a:t>              – cieľ: hodnotenie implementácie EŠIF</a:t>
            </a:r>
          </a:p>
          <a:p>
            <a:pPr marL="457200" lvl="1" indent="0">
              <a:buNone/>
            </a:pPr>
            <a:endParaRPr lang="sk-SK" sz="2800" dirty="0" smtClean="0"/>
          </a:p>
          <a:p>
            <a:r>
              <a:rPr lang="pt-BR" dirty="0" smtClean="0"/>
              <a:t>15.05.2016 </a:t>
            </a:r>
            <a:r>
              <a:rPr lang="sk-SK" dirty="0" smtClean="0"/>
              <a:t>– Inštitút pre stratégie a analýzy</a:t>
            </a:r>
            <a:r>
              <a:rPr lang="pt-BR" dirty="0" smtClean="0"/>
              <a:t> ÚV SR</a:t>
            </a:r>
            <a:r>
              <a:rPr lang="sk-SK" dirty="0" smtClean="0"/>
              <a:t> </a:t>
            </a:r>
          </a:p>
          <a:p>
            <a:pPr marL="0" indent="0">
              <a:buNone/>
            </a:pPr>
            <a:r>
              <a:rPr lang="sk-SK" dirty="0" smtClean="0"/>
              <a:t>		 – spadá priamo pod vedúceho Úradu vlády SR </a:t>
            </a:r>
          </a:p>
          <a:p>
            <a:pPr marL="0" indent="0">
              <a:buNone/>
            </a:pPr>
            <a:r>
              <a:rPr lang="sk-SK" dirty="0" smtClean="0"/>
              <a:t>		 – pribudli nové témy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51080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...ale na úrovni NUTS3 áno =&gt; podporu z EÚ ľudia vnímajú skôr na lokálnej úrovni </a:t>
            </a:r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24" y="2073519"/>
            <a:ext cx="10810875" cy="369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2816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7362" y="1692480"/>
            <a:ext cx="10515600" cy="3105662"/>
          </a:xfrm>
        </p:spPr>
        <p:txBody>
          <a:bodyPr>
            <a:normAutofit/>
          </a:bodyPr>
          <a:lstStyle/>
          <a:p>
            <a:pPr algn="ctr"/>
            <a:r>
              <a:rPr lang="sk-SK" dirty="0" smtClean="0"/>
              <a:t>Ďakujem za pozornosť!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sz="3600" dirty="0" smtClean="0">
                <a:hlinkClick r:id="rId2"/>
              </a:rPr>
              <a:t>marcela.veselkova@vlada.gov.sk</a:t>
            </a:r>
            <a:r>
              <a:rPr lang="sk-SK" sz="3600" dirty="0" smtClean="0"/>
              <a:t> </a:t>
            </a:r>
            <a:endParaRPr lang="sk-SK" sz="3600" dirty="0"/>
          </a:p>
        </p:txBody>
      </p:sp>
    </p:spTree>
    <p:extLst>
      <p:ext uri="{BB962C8B-B14F-4D97-AF65-F5344CB8AC3E}">
        <p14:creationId xmlns:p14="http://schemas.microsoft.com/office/powerpoint/2010/main" val="1253278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In-</a:t>
            </a:r>
            <a:r>
              <a:rPr lang="sk-SK" dirty="0" err="1" smtClean="0"/>
              <a:t>house</a:t>
            </a:r>
            <a:r>
              <a:rPr lang="sk-SK" dirty="0" smtClean="0"/>
              <a:t> analytická jednotka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>
                <a:solidFill>
                  <a:srgbClr val="00B050"/>
                </a:solidFill>
              </a:rPr>
              <a:t> </a:t>
            </a:r>
            <a:r>
              <a:rPr lang="sk-SK" dirty="0" smtClean="0"/>
              <a:t>nákladovo-efektívna</a:t>
            </a:r>
          </a:p>
          <a:p>
            <a:pPr marL="0" indent="0">
              <a:buNone/>
            </a:pP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40407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In-</a:t>
            </a:r>
            <a:r>
              <a:rPr lang="sk-SK" dirty="0" err="1" smtClean="0"/>
              <a:t>house</a:t>
            </a:r>
            <a:r>
              <a:rPr lang="sk-SK" dirty="0" smtClean="0"/>
              <a:t> analytická jednotka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>
                <a:solidFill>
                  <a:srgbClr val="00B050"/>
                </a:solidFill>
              </a:rPr>
              <a:t> </a:t>
            </a:r>
            <a:r>
              <a:rPr lang="sk-SK" dirty="0" smtClean="0"/>
              <a:t>nákladovo-efektívna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 </a:t>
            </a:r>
            <a:r>
              <a:rPr lang="sk-SK" dirty="0" smtClean="0"/>
              <a:t>talent a vedomosti ostávajú v inštitúcii</a:t>
            </a:r>
          </a:p>
          <a:p>
            <a:pPr marL="0" indent="0">
              <a:buNone/>
            </a:pP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6373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In-</a:t>
            </a:r>
            <a:r>
              <a:rPr lang="sk-SK" dirty="0" err="1" smtClean="0"/>
              <a:t>house</a:t>
            </a:r>
            <a:r>
              <a:rPr lang="sk-SK" dirty="0" smtClean="0"/>
              <a:t> analytická jednotka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>
                <a:solidFill>
                  <a:srgbClr val="00B050"/>
                </a:solidFill>
              </a:rPr>
              <a:t> </a:t>
            </a:r>
            <a:r>
              <a:rPr lang="sk-SK" dirty="0" smtClean="0"/>
              <a:t>nákladovo-efektívna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 </a:t>
            </a:r>
            <a:r>
              <a:rPr lang="sk-SK" dirty="0" smtClean="0"/>
              <a:t>talent a vedomosti ostávajú v inštitúcii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väčšia manažérska kontrola nad výstupmi</a:t>
            </a:r>
          </a:p>
          <a:p>
            <a:pPr>
              <a:buFontTx/>
              <a:buChar char="-"/>
            </a:pP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63736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In-</a:t>
            </a:r>
            <a:r>
              <a:rPr lang="sk-SK" dirty="0" err="1" smtClean="0"/>
              <a:t>house</a:t>
            </a:r>
            <a:r>
              <a:rPr lang="sk-SK" dirty="0" smtClean="0"/>
              <a:t> analytická jednotka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>
                <a:solidFill>
                  <a:srgbClr val="00B050"/>
                </a:solidFill>
              </a:rPr>
              <a:t> </a:t>
            </a:r>
            <a:r>
              <a:rPr lang="sk-SK" dirty="0" smtClean="0"/>
              <a:t>nákladovo-efektívna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 </a:t>
            </a:r>
            <a:r>
              <a:rPr lang="sk-SK" dirty="0" smtClean="0"/>
              <a:t>talent a vedomosti ostávajú v inštitúcii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väčšia manažérska kontrola nad výstupmi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skvalitňuje reportovanie údajov</a:t>
            </a:r>
          </a:p>
          <a:p>
            <a:pPr>
              <a:buFontTx/>
              <a:buChar char="-"/>
            </a:pP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63736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In-</a:t>
            </a:r>
            <a:r>
              <a:rPr lang="sk-SK" dirty="0" err="1" smtClean="0"/>
              <a:t>house</a:t>
            </a:r>
            <a:r>
              <a:rPr lang="sk-SK" dirty="0" smtClean="0"/>
              <a:t> analytická jednotka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>
                <a:solidFill>
                  <a:srgbClr val="00B050"/>
                </a:solidFill>
              </a:rPr>
              <a:t> </a:t>
            </a:r>
            <a:r>
              <a:rPr lang="sk-SK" dirty="0" smtClean="0"/>
              <a:t>nákladovo-efektívna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 </a:t>
            </a:r>
            <a:r>
              <a:rPr lang="sk-SK" dirty="0" smtClean="0"/>
              <a:t>talent a vedomosti ostávajú v inštitúcii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väčšia manažérska kontrola nad výstupmi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skvalitňuje reportovanie údajov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vykonáva širšie funkcie ako </a:t>
            </a:r>
            <a:r>
              <a:rPr lang="sk-SK" dirty="0" err="1" smtClean="0"/>
              <a:t>kontraktori</a:t>
            </a:r>
            <a:endParaRPr lang="sk-SK" dirty="0" smtClean="0"/>
          </a:p>
          <a:p>
            <a:pPr>
              <a:buFontTx/>
              <a:buChar char="-"/>
            </a:pP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463736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In-</a:t>
            </a:r>
            <a:r>
              <a:rPr lang="sk-SK" dirty="0" err="1" smtClean="0"/>
              <a:t>house</a:t>
            </a:r>
            <a:r>
              <a:rPr lang="sk-SK" dirty="0" smtClean="0"/>
              <a:t> analytická jednotka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>
                <a:solidFill>
                  <a:srgbClr val="00B050"/>
                </a:solidFill>
              </a:rPr>
              <a:t> </a:t>
            </a:r>
            <a:r>
              <a:rPr lang="sk-SK" dirty="0" smtClean="0"/>
              <a:t>nákladovo-efektívna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 </a:t>
            </a:r>
            <a:r>
              <a:rPr lang="sk-SK" dirty="0" smtClean="0"/>
              <a:t>talent a vedomosti ostávajú v inštitúcii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väčšia manažérska kontrola nad výstupmi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skvalitňuje reportovanie údajov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vykonáva širšie funkcie ako </a:t>
            </a:r>
            <a:r>
              <a:rPr lang="sk-SK" dirty="0" err="1" smtClean="0"/>
              <a:t>kontraktori</a:t>
            </a:r>
            <a:endParaRPr lang="sk-SK" dirty="0" smtClean="0"/>
          </a:p>
          <a:p>
            <a:pPr marL="0" indent="0">
              <a:buNone/>
            </a:pPr>
            <a:r>
              <a:rPr lang="sk-SK" b="1" dirty="0" smtClean="0">
                <a:solidFill>
                  <a:srgbClr val="FF0000"/>
                </a:solidFill>
              </a:rPr>
              <a:t>- </a:t>
            </a:r>
            <a:r>
              <a:rPr lang="sk-SK" dirty="0" smtClean="0"/>
              <a:t>menšie zdroje ako externé agentúry</a:t>
            </a:r>
          </a:p>
          <a:p>
            <a:pPr>
              <a:buFontTx/>
              <a:buChar char="-"/>
            </a:pP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17285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In-</a:t>
            </a:r>
            <a:r>
              <a:rPr lang="sk-SK" dirty="0" err="1" smtClean="0"/>
              <a:t>house</a:t>
            </a:r>
            <a:r>
              <a:rPr lang="sk-SK" dirty="0" smtClean="0"/>
              <a:t> analytická jednotka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>
                <a:solidFill>
                  <a:srgbClr val="00B050"/>
                </a:solidFill>
              </a:rPr>
              <a:t> </a:t>
            </a:r>
            <a:r>
              <a:rPr lang="sk-SK" dirty="0" smtClean="0"/>
              <a:t>nákladovo-efektívna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 </a:t>
            </a:r>
            <a:r>
              <a:rPr lang="sk-SK" dirty="0" smtClean="0"/>
              <a:t>talent a vedomosti ostávajú v inštitúcii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väčšia manažérska kontrola nad výstupmi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skvalitňuje reportovanie údajov</a:t>
            </a:r>
          </a:p>
          <a:p>
            <a:pPr marL="0" indent="0">
              <a:buNone/>
            </a:pPr>
            <a:r>
              <a:rPr lang="sk-SK" b="1" dirty="0" smtClean="0">
                <a:solidFill>
                  <a:srgbClr val="00B050"/>
                </a:solidFill>
              </a:rPr>
              <a:t>+</a:t>
            </a:r>
            <a:r>
              <a:rPr lang="sk-SK" dirty="0" smtClean="0"/>
              <a:t> vykonáva širšie funkcie ako </a:t>
            </a:r>
            <a:r>
              <a:rPr lang="sk-SK" dirty="0" err="1" smtClean="0"/>
              <a:t>kontraktori</a:t>
            </a:r>
            <a:endParaRPr lang="sk-SK" dirty="0" smtClean="0"/>
          </a:p>
          <a:p>
            <a:pPr marL="0" indent="0">
              <a:buNone/>
            </a:pPr>
            <a:r>
              <a:rPr lang="sk-SK" b="1" dirty="0" smtClean="0">
                <a:solidFill>
                  <a:srgbClr val="FF0000"/>
                </a:solidFill>
              </a:rPr>
              <a:t>- </a:t>
            </a:r>
            <a:r>
              <a:rPr lang="sk-SK" dirty="0" smtClean="0"/>
              <a:t>menšie zdroje ako externé agentúry</a:t>
            </a:r>
          </a:p>
          <a:p>
            <a:pPr marL="0" indent="0">
              <a:buNone/>
            </a:pPr>
            <a:r>
              <a:rPr lang="sk-SK" b="1" dirty="0">
                <a:solidFill>
                  <a:srgbClr val="FF0000"/>
                </a:solidFill>
              </a:rPr>
              <a:t>- </a:t>
            </a:r>
            <a:r>
              <a:rPr lang="sk-SK" dirty="0" smtClean="0"/>
              <a:t>ťažšie </a:t>
            </a:r>
            <a:r>
              <a:rPr lang="sk-SK" dirty="0"/>
              <a:t>hľadanie </a:t>
            </a:r>
            <a:r>
              <a:rPr lang="sk-SK" dirty="0" smtClean="0"/>
              <a:t>talentu</a:t>
            </a:r>
          </a:p>
          <a:p>
            <a:pPr>
              <a:buFontTx/>
              <a:buChar char="-"/>
            </a:pPr>
            <a:endParaRPr lang="sk-SK" dirty="0"/>
          </a:p>
          <a:p>
            <a:endParaRPr lang="sk-SK" dirty="0" smtClean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117285879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371</Words>
  <Application>Microsoft Office PowerPoint</Application>
  <PresentationFormat>Vlastná</PresentationFormat>
  <Paragraphs>82</Paragraphs>
  <Slides>21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21</vt:i4>
      </vt:variant>
    </vt:vector>
  </HeadingPairs>
  <TitlesOfParts>
    <vt:vector size="22" baseType="lpstr">
      <vt:lpstr>Motív balíka Office</vt:lpstr>
      <vt:lpstr>Budovanie analytických kapacít pre hodnotenie EŠIF</vt:lpstr>
      <vt:lpstr>Inštitút pre stratégie a analýzy (ISA, ÚV SR)</vt:lpstr>
      <vt:lpstr>In-house analytická jednotka</vt:lpstr>
      <vt:lpstr>In-house analytická jednotka</vt:lpstr>
      <vt:lpstr>In-house analytická jednotka</vt:lpstr>
      <vt:lpstr>In-house analytická jednotka</vt:lpstr>
      <vt:lpstr>In-house analytická jednotka</vt:lpstr>
      <vt:lpstr>In-house analytická jednotka</vt:lpstr>
      <vt:lpstr>In-house analytická jednotka</vt:lpstr>
      <vt:lpstr>In-house analytická jednotka</vt:lpstr>
      <vt:lpstr>Vplyv používania počítačov  na študijné výsledky</vt:lpstr>
      <vt:lpstr>79 mil. eur z EŠIF investovaných do IKT  na ZŠ a SŠ v období 2009 až 2015</vt:lpstr>
      <vt:lpstr>PISA 2012 na Slovensku</vt:lpstr>
      <vt:lpstr>Používanie počítačov pomáha deťom  zo znevýhodneného prostredia...</vt:lpstr>
      <vt:lpstr>...ale nedokáže celkom nahradiť kvalifikova-ného učiteľa</vt:lpstr>
      <vt:lpstr>Can Money Buy EU Love?  European Funds and the Brexit Referendum</vt:lpstr>
      <vt:lpstr>Prezentácia programu PowerPoint</vt:lpstr>
      <vt:lpstr>Prezentácia programu PowerPoint</vt:lpstr>
      <vt:lpstr>Na NUTS2 úrovni nemal objem transferov vplyv na hlasovanie za zotrvanie v EÚ ...</vt:lpstr>
      <vt:lpstr>...ale na úrovni NUTS3 áno =&gt; podporu z EÚ ľudia vnímajú skôr na lokálnej úrovni </vt:lpstr>
      <vt:lpstr>Ďakujem za pozornosť!  marcela.veselkova@vlada.gov.sk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Budovanie analytických kapacít pre hodnotenie EŠIF</dc:title>
  <dc:creator>Veselková Marcela</dc:creator>
  <cp:lastModifiedBy>Kubík Andrej</cp:lastModifiedBy>
  <cp:revision>63</cp:revision>
  <dcterms:created xsi:type="dcterms:W3CDTF">2018-09-09T09:21:54Z</dcterms:created>
  <dcterms:modified xsi:type="dcterms:W3CDTF">2018-10-01T11:36:52Z</dcterms:modified>
</cp:coreProperties>
</file>