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</p:sldMasterIdLst>
  <p:sldIdLst>
    <p:sldId id="256" r:id="rId3"/>
    <p:sldId id="257" r:id="rId4"/>
    <p:sldId id="258" r:id="rId5"/>
    <p:sldId id="262" r:id="rId6"/>
    <p:sldId id="263" r:id="rId7"/>
    <p:sldId id="261" r:id="rId8"/>
    <p:sldId id="266" r:id="rId9"/>
    <p:sldId id="267" r:id="rId10"/>
    <p:sldId id="264" r:id="rId11"/>
    <p:sldId id="265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EC"/>
    <a:srgbClr val="0086EA"/>
    <a:srgbClr val="5D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C28C0-C403-4D9D-A23F-B0D22CD8A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974277-6532-456A-9812-8F0374E5E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8B2F658-C09B-4970-8173-AB381DC9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4C11D54-CFFC-4D7D-B292-B994AB8C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9FF0757-A508-444F-B397-9C950D19D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7035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A09CD0-9022-4065-BBD6-5EBBC8B4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C0FCEAC-60D8-44B2-AFB0-002A3CD0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14BDD5F-7039-4180-B8AE-C7E46D02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3FEDB6D-A0F8-4ECA-9C33-B13E65BDB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633383A-D609-467E-AAA1-C73EB298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4600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DCAEE-CC08-4E75-BF6F-A0EDE560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DE449D45-3C30-4B86-A59B-F7B26807B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E065DFB-6D62-4A30-925B-47E1B078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196D72C-F7B5-4130-B77A-4294F987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1504F09-12D2-4EF6-B6C9-3FDAAE2B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677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DC288-A6C1-43C4-8F13-D9C71F55E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3F86AF3-DD84-44DD-A2D7-D81C83532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3B16A73-A061-4085-A8F5-7D83EED7E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56B7F2D-8E9F-412D-98B8-BC630AAD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822B900-7192-4730-8D04-A960B71B1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957519C-D8E1-43BD-950E-BF3CA19B4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1164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2DB221-F94E-4AFF-9044-852F2E13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E0897179-F98A-4D0F-81D2-6EEB9A9C1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381155D-8D20-4C6D-AD73-EE2B92AA34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5C73976E-DD4A-4215-8110-43C0C931B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6DB748A-DC6D-41F4-97CC-A96C8C7EDE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6773FBC-295A-4871-98F9-80873A93C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E9E1087E-057B-4669-A4A2-4F34BF879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7ADC040-F9B7-4D6A-B459-B0A6E9B6B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605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8BB74-A04A-439D-AB3B-E27A157A8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260F724-145D-416C-A019-79714A81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A59D335-5028-4287-81A0-5A55DA7B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2437401-771E-4E89-AB40-248EB96B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977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A984CC4-CA0B-4EFF-ABAA-F8057C578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D48574E-86F4-444D-9755-C87BC22CF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A93A038-CCD3-42BB-B542-3B7499FF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1885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7BDAB5-FB30-4CE1-943A-235B64BC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4D1D5AD-B5F1-4FD7-A290-B449E4988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236667D-943C-49C0-BF90-3BA156A82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6538EEF-20E8-4272-AEC6-67327E99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6D5B687-1094-4987-849B-CFA08D27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A2508F3-2C8C-48BF-93CD-0F8582E1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7858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BF4B4-BA4C-4204-BB5E-1698B009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497C2E0F-0F6B-41FF-8A21-7EC6254B71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45146AE-5A8D-45DB-873C-FE5C51DC4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FB2BD4D-B043-48AB-95E7-FA31FF78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2FCC455-DBD4-41ED-8821-3CB023F47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7B0F8D7-4F46-4F2C-9E1E-718646EA4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3681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54988-EC45-438D-981A-15FA17D4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E8EEF509-8B87-444A-96BD-195200B35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3A9E6B7-209D-4DDE-A080-C5D52FBB1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7989E66-67D6-4179-BD51-BD4F01C1A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D18E435-AD36-42C8-98FE-460110FD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7287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C843E793-D00A-4D9A-B4A8-5EC3E7A9D6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11F9413D-76DF-497C-A45F-3EB36C774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99450FA-52F9-4B1A-AD4D-46955223F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342BC78-DA98-469B-997D-1B18ACB41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1FAC51A-3C84-4572-A96D-169046FD0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321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E7A4739-BC1E-41BA-B04C-E4F98D7C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919E935F-78AE-403C-A5EB-C71FA3643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5B8CDAF-39D6-4CA9-8D63-B0EB027EB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059E6-A132-4AF5-AF65-D9B34C4D695E}" type="datetimeFigureOut">
              <a:rPr lang="sk-SK" smtClean="0"/>
              <a:t>10. 9. 2018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28F9AA2-0048-434E-B306-29C78EACB6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BDA7A8-150C-4E84-A33E-051E0B4E8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7556D-BFB0-4741-9648-6894439E404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237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B69AA7-14C5-484F-A983-E5AE7E9CD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1229265"/>
            <a:ext cx="8915399" cy="2262781"/>
          </a:xfrm>
        </p:spPr>
        <p:txBody>
          <a:bodyPr/>
          <a:lstStyle/>
          <a:p>
            <a:r>
              <a:rPr lang="sk-SK" b="1" dirty="0" err="1"/>
              <a:t>Evaluačná</a:t>
            </a:r>
            <a:r>
              <a:rPr lang="sk-SK" b="1" dirty="0"/>
              <a:t> kultúra v slovenskom kontexte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E120F20-D3C5-499B-AD99-12288CE6A0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2" y="3561055"/>
            <a:ext cx="8915399" cy="1126283"/>
          </a:xfrm>
        </p:spPr>
        <p:txBody>
          <a:bodyPr/>
          <a:lstStyle/>
          <a:p>
            <a:r>
              <a:rPr lang="sk-SK" b="1" dirty="0"/>
              <a:t>Učenie sa v procese</a:t>
            </a:r>
          </a:p>
        </p:txBody>
      </p:sp>
      <p:sp>
        <p:nvSpPr>
          <p:cNvPr id="4" name="Zástupný objekt pre obsah 5">
            <a:extLst>
              <a:ext uri="{FF2B5EF4-FFF2-40B4-BE49-F238E27FC236}">
                <a16:creationId xmlns:a16="http://schemas.microsoft.com/office/drawing/2014/main" id="{051A9F8F-CF8C-4FC8-93BD-C49BBBA5F1BD}"/>
              </a:ext>
            </a:extLst>
          </p:cNvPr>
          <p:cNvSpPr txBox="1">
            <a:spLocks/>
          </p:cNvSpPr>
          <p:nvPr/>
        </p:nvSpPr>
        <p:spPr>
          <a:xfrm>
            <a:off x="7528194" y="4533180"/>
            <a:ext cx="4342893" cy="203583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/>
          </a:p>
          <a:p>
            <a:pPr marL="0" indent="0" algn="ctr">
              <a:buFont typeface="Wingdings 3" charset="2"/>
              <a:buNone/>
            </a:pPr>
            <a:r>
              <a:rPr lang="sk-SK" b="1" dirty="0"/>
              <a:t>Dagmar Gombitová</a:t>
            </a:r>
          </a:p>
          <a:p>
            <a:pPr marL="0" indent="0" algn="ctr">
              <a:buFont typeface="Wingdings 3" charset="2"/>
              <a:buNone/>
            </a:pPr>
            <a:endParaRPr lang="sk-SK" dirty="0"/>
          </a:p>
          <a:p>
            <a:pPr marL="0" indent="0">
              <a:buFont typeface="Wingdings 3" charset="2"/>
              <a:buNone/>
            </a:pPr>
            <a:endParaRPr lang="sk-SK" dirty="0"/>
          </a:p>
        </p:txBody>
      </p:sp>
      <p:pic>
        <p:nvPicPr>
          <p:cNvPr id="5" name="Picture 2" descr="SES_logo_male">
            <a:extLst>
              <a:ext uri="{FF2B5EF4-FFF2-40B4-BE49-F238E27FC236}">
                <a16:creationId xmlns:a16="http://schemas.microsoft.com/office/drawing/2014/main" id="{C39F40CA-5796-4C9D-AEF9-B62CA80C7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90" y="5385288"/>
            <a:ext cx="6477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788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D4601F-F2BA-4F12-BD5B-F2C7A04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42381"/>
          </a:xfrm>
        </p:spPr>
        <p:txBody>
          <a:bodyPr>
            <a:normAutofit/>
          </a:bodyPr>
          <a:lstStyle/>
          <a:p>
            <a:r>
              <a:rPr lang="sk-SK" dirty="0"/>
              <a:t>Šírenie výsledkov hodnotenia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C0340F00-ACC9-4D6C-B57A-68213C6B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4292" y="1486396"/>
            <a:ext cx="3992732" cy="576262"/>
          </a:xfrm>
        </p:spPr>
        <p:txBody>
          <a:bodyPr/>
          <a:lstStyle/>
          <a:p>
            <a:r>
              <a:rPr lang="sk-SK" b="1" dirty="0"/>
              <a:t>Teória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C8EC7E3-F2F8-4815-82DD-4AB21ED60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5874" y="2545738"/>
            <a:ext cx="4342893" cy="3354060"/>
          </a:xfrm>
        </p:spPr>
        <p:txBody>
          <a:bodyPr>
            <a:normAutofit/>
          </a:bodyPr>
          <a:lstStyle/>
          <a:p>
            <a:r>
              <a:rPr lang="sk-SK" sz="2000" dirty="0"/>
              <a:t>Výstupy</a:t>
            </a:r>
          </a:p>
          <a:p>
            <a:r>
              <a:rPr lang="sk-SK" sz="2000" dirty="0"/>
              <a:t>Realizácia odporúčaní</a:t>
            </a:r>
          </a:p>
          <a:p>
            <a:r>
              <a:rPr lang="sk-SK" sz="2000" dirty="0"/>
              <a:t>Databáza hodnotení</a:t>
            </a:r>
          </a:p>
          <a:p>
            <a:pPr marL="0" indent="0">
              <a:buNone/>
            </a:pPr>
            <a:endParaRPr lang="sk-SK" sz="2000" dirty="0"/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47987C98-DC94-4124-BE02-8F4AD143A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36793" y="1466491"/>
            <a:ext cx="3999001" cy="576262"/>
          </a:xfrm>
        </p:spPr>
        <p:txBody>
          <a:bodyPr/>
          <a:lstStyle/>
          <a:p>
            <a:r>
              <a:rPr lang="sk-SK" b="1" dirty="0"/>
              <a:t>Prax - Slovensko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C392710D-C8CE-492A-A6CD-90B74760C2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k-SK" sz="2000" dirty="0"/>
              <a:t>Presne definované</a:t>
            </a:r>
          </a:p>
          <a:p>
            <a:r>
              <a:rPr lang="sk-SK" sz="2000" dirty="0"/>
              <a:t>Mechanizmus</a:t>
            </a:r>
          </a:p>
          <a:p>
            <a:r>
              <a:rPr lang="sk-SK" sz="2000" dirty="0"/>
              <a:t>Verejne prístupné</a:t>
            </a:r>
          </a:p>
          <a:p>
            <a:endParaRPr lang="sk-SK" sz="2000" dirty="0"/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134CAC4D-4E95-45AF-BE8E-5E0C86F0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092" y="4460173"/>
            <a:ext cx="128636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14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CA265-A664-44AC-8B33-8A0F5B328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856" y="1650652"/>
            <a:ext cx="8911687" cy="3490691"/>
          </a:xfrm>
        </p:spPr>
        <p:txBody>
          <a:bodyPr>
            <a:normAutofit fontScale="90000"/>
          </a:bodyPr>
          <a:lstStyle/>
          <a:p>
            <a:pPr algn="ctr"/>
            <a:r>
              <a:rPr lang="sk-SK" i="1" dirty="0"/>
              <a:t>Je lepšie mať približne pravdu, ako sa presne mýliť.</a:t>
            </a:r>
            <a:br>
              <a:rPr lang="sk-SK" i="1" dirty="0"/>
            </a:br>
            <a:r>
              <a:rPr lang="sk-SK" i="1" dirty="0"/>
              <a:t/>
            </a:r>
            <a:br>
              <a:rPr lang="sk-SK" i="1" dirty="0"/>
            </a:br>
            <a:r>
              <a:rPr lang="sk-SK" i="1" dirty="0"/>
              <a:t>Je lepšie poznať menej presnú odpoveď na dôležitú otázku, ako presnú odpoveď na otázku, ktorá nikoho nezaujíma.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38220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F568A-0D68-430B-A133-F31ADC6CD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Evaluačná</a:t>
            </a:r>
            <a:r>
              <a:rPr lang="sk-SK" dirty="0"/>
              <a:t> kultúra </a:t>
            </a:r>
            <a:endParaRPr lang="sk-SK" sz="28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44C19C-8033-4C89-8D52-D683AAFAB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7426" y="1935808"/>
            <a:ext cx="9765102" cy="42980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sk-SK" sz="2400" b="1" dirty="0"/>
              <a:t>organizačná</a:t>
            </a:r>
            <a:r>
              <a:rPr lang="sk-SK" sz="2400" dirty="0"/>
              <a:t> </a:t>
            </a:r>
            <a:r>
              <a:rPr lang="sk-SK" sz="2400" b="1" dirty="0"/>
              <a:t>kultúra,</a:t>
            </a:r>
            <a:r>
              <a:rPr lang="sk-SK" sz="2400" dirty="0"/>
              <a:t> ktorá neustále hľadá informácie o svojich schopnostiach lepšie riadiť programy a poskytovať služby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rozhodnutia založené na rozhodovaní vedúcich pracovníkov, teraz viacúrovňové riadenie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cyklus tvorby politiky, RBM, </a:t>
            </a:r>
            <a:r>
              <a:rPr lang="sk-SK" sz="2400" b="1" dirty="0" err="1"/>
              <a:t>evidence</a:t>
            </a:r>
            <a:r>
              <a:rPr lang="sk-SK" sz="2400" b="1" dirty="0"/>
              <a:t> </a:t>
            </a:r>
            <a:r>
              <a:rPr lang="sk-SK" sz="2400" b="1" dirty="0" err="1"/>
              <a:t>based</a:t>
            </a:r>
            <a:r>
              <a:rPr lang="sk-SK" sz="2400" b="1" dirty="0"/>
              <a:t> </a:t>
            </a:r>
            <a:r>
              <a:rPr lang="sk-SK" sz="2400" b="1" dirty="0" err="1"/>
              <a:t>decision</a:t>
            </a:r>
            <a:r>
              <a:rPr lang="sk-SK" sz="2400" b="1" dirty="0"/>
              <a:t> </a:t>
            </a:r>
            <a:r>
              <a:rPr lang="sk-SK" sz="2400" b="1" dirty="0" err="1"/>
              <a:t>making</a:t>
            </a:r>
            <a:endParaRPr lang="sk-SK" sz="2400" b="1" dirty="0"/>
          </a:p>
          <a:p>
            <a:pPr>
              <a:lnSpc>
                <a:spcPct val="150000"/>
              </a:lnSpc>
            </a:pPr>
            <a:r>
              <a:rPr lang="sk-SK" sz="2400" dirty="0"/>
              <a:t>hodnotenie na Slovensku - 20 rokov, právny rámec  - 2004</a:t>
            </a:r>
          </a:p>
          <a:p>
            <a:pPr marL="0" indent="0">
              <a:lnSpc>
                <a:spcPct val="150000"/>
              </a:lnSpc>
              <a:buNone/>
            </a:pP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244058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D4601F-F2BA-4F12-BD5B-F2C7A04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42381"/>
          </a:xfrm>
        </p:spPr>
        <p:txBody>
          <a:bodyPr/>
          <a:lstStyle/>
          <a:p>
            <a:r>
              <a:rPr lang="sk-SK" dirty="0"/>
              <a:t>Plánovanie hodnotení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C0340F00-ACC9-4D6C-B57A-68213C6B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4292" y="1486396"/>
            <a:ext cx="3992732" cy="576262"/>
          </a:xfrm>
        </p:spPr>
        <p:txBody>
          <a:bodyPr/>
          <a:lstStyle/>
          <a:p>
            <a:r>
              <a:rPr lang="sk-SK" b="1" dirty="0"/>
              <a:t>Teória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C8EC7E3-F2F8-4815-82DD-4AB21ED60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5874" y="2545738"/>
            <a:ext cx="4342893" cy="3354060"/>
          </a:xfrm>
        </p:spPr>
        <p:txBody>
          <a:bodyPr>
            <a:normAutofit/>
          </a:bodyPr>
          <a:lstStyle/>
          <a:p>
            <a:endParaRPr lang="sk-SK" sz="2000" dirty="0"/>
          </a:p>
          <a:p>
            <a:r>
              <a:rPr lang="sk-SK" sz="2000" dirty="0"/>
              <a:t>Potreba (</a:t>
            </a:r>
            <a:r>
              <a:rPr lang="sk-SK" sz="2000" dirty="0" err="1"/>
              <a:t>accountability</a:t>
            </a:r>
            <a:r>
              <a:rPr lang="sk-SK" sz="2000" dirty="0"/>
              <a:t>, spätná väzba, dôkazy)</a:t>
            </a:r>
          </a:p>
          <a:p>
            <a:r>
              <a:rPr lang="sk-SK" sz="2000" dirty="0"/>
              <a:t>Aktéri</a:t>
            </a:r>
          </a:p>
          <a:p>
            <a:r>
              <a:rPr lang="sk-SK" sz="2000" dirty="0"/>
              <a:t>Dôvod</a:t>
            </a:r>
          </a:p>
          <a:p>
            <a:r>
              <a:rPr lang="sk-SK" sz="2000" dirty="0"/>
              <a:t>Využitie</a:t>
            </a:r>
          </a:p>
          <a:p>
            <a:endParaRPr lang="sk-SK" sz="2000" dirty="0"/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47987C98-DC94-4124-BE02-8F4AD143A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36793" y="1466491"/>
            <a:ext cx="3999001" cy="576262"/>
          </a:xfrm>
        </p:spPr>
        <p:txBody>
          <a:bodyPr/>
          <a:lstStyle/>
          <a:p>
            <a:r>
              <a:rPr lang="sk-SK" b="1" dirty="0"/>
              <a:t>Prax - Slovensko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C392710D-C8CE-492A-A6CD-90B74760C2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sk-SK" sz="2000" dirty="0"/>
          </a:p>
          <a:p>
            <a:r>
              <a:rPr lang="sk-SK" sz="2000" dirty="0"/>
              <a:t>Povinnosť len pre EŠIF, IFP, analytické útvary, samospráva</a:t>
            </a:r>
          </a:p>
          <a:p>
            <a:r>
              <a:rPr lang="sk-SK" sz="2000" dirty="0"/>
              <a:t>Manažér hodnotenia</a:t>
            </a:r>
          </a:p>
          <a:p>
            <a:r>
              <a:rPr lang="sk-SK" sz="2000" dirty="0"/>
              <a:t>Plán</a:t>
            </a:r>
          </a:p>
          <a:p>
            <a:r>
              <a:rPr lang="sk-SK" sz="2000" dirty="0"/>
              <a:t>Archív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41ADEE0A-31A9-4CD1-BC08-919ABCAC6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329" y="3972129"/>
            <a:ext cx="1676699" cy="19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0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D4601F-F2BA-4F12-BD5B-F2C7A04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42381"/>
          </a:xfrm>
        </p:spPr>
        <p:txBody>
          <a:bodyPr/>
          <a:lstStyle/>
          <a:p>
            <a:r>
              <a:rPr lang="sk-SK" dirty="0"/>
              <a:t>Návrh hodnotenia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C0340F00-ACC9-4D6C-B57A-68213C6B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4292" y="1486396"/>
            <a:ext cx="3992732" cy="576262"/>
          </a:xfrm>
        </p:spPr>
        <p:txBody>
          <a:bodyPr/>
          <a:lstStyle/>
          <a:p>
            <a:r>
              <a:rPr lang="sk-SK" b="1" dirty="0"/>
              <a:t>Teória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C8EC7E3-F2F8-4815-82DD-4AB21ED60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5874" y="2545738"/>
            <a:ext cx="4342893" cy="3354060"/>
          </a:xfrm>
        </p:spPr>
        <p:txBody>
          <a:bodyPr>
            <a:normAutofit/>
          </a:bodyPr>
          <a:lstStyle/>
          <a:p>
            <a:r>
              <a:rPr lang="sk-SK" sz="2000" dirty="0"/>
              <a:t>Príprava zadávacích podmienok:</a:t>
            </a:r>
          </a:p>
          <a:p>
            <a:pPr lvl="1"/>
            <a:r>
              <a:rPr lang="sk-SK" sz="1800" dirty="0"/>
              <a:t>rozsah, otázky, metódy, cena, čas, </a:t>
            </a:r>
          </a:p>
          <a:p>
            <a:pPr lvl="1"/>
            <a:r>
              <a:rPr lang="sk-SK" sz="1800" dirty="0"/>
              <a:t>kvalifikácia hodnotiteľov</a:t>
            </a:r>
          </a:p>
          <a:p>
            <a:pPr marL="457200" lvl="1" indent="0">
              <a:buNone/>
            </a:pPr>
            <a:r>
              <a:rPr lang="sk-SK" sz="1800" dirty="0"/>
              <a:t>    (matica)</a:t>
            </a:r>
          </a:p>
          <a:p>
            <a:pPr marL="457200" lvl="1" indent="0">
              <a:buNone/>
            </a:pPr>
            <a:endParaRPr lang="sk-SK" sz="1800" dirty="0"/>
          </a:p>
          <a:p>
            <a:r>
              <a:rPr lang="sk-SK" sz="2000" dirty="0"/>
              <a:t>Obstarávanie / súťaž</a:t>
            </a:r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47987C98-DC94-4124-BE02-8F4AD143A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36793" y="1466491"/>
            <a:ext cx="3999001" cy="576262"/>
          </a:xfrm>
        </p:spPr>
        <p:txBody>
          <a:bodyPr/>
          <a:lstStyle/>
          <a:p>
            <a:r>
              <a:rPr lang="sk-SK" b="1" dirty="0"/>
              <a:t>Prax - Slovensko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C392710D-C8CE-492A-A6CD-90B74760C2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k-SK" sz="2000" dirty="0"/>
              <a:t>Interné / externé hodnotenie</a:t>
            </a:r>
          </a:p>
          <a:p>
            <a:r>
              <a:rPr lang="sk-SK" sz="2000" dirty="0"/>
              <a:t>samostatné, rámcová zmluva</a:t>
            </a:r>
          </a:p>
          <a:p>
            <a:pPr lvl="2"/>
            <a:r>
              <a:rPr lang="sk-SK" sz="1600" dirty="0"/>
              <a:t>otázky - počet  </a:t>
            </a:r>
          </a:p>
          <a:p>
            <a:pPr lvl="2"/>
            <a:r>
              <a:rPr lang="sk-SK" sz="1600" dirty="0"/>
              <a:t>metódy – podľa otázok</a:t>
            </a:r>
          </a:p>
          <a:p>
            <a:pPr lvl="2"/>
            <a:r>
              <a:rPr lang="sk-SK" sz="1600" dirty="0"/>
              <a:t>údaje</a:t>
            </a:r>
          </a:p>
          <a:p>
            <a:pPr lvl="2"/>
            <a:r>
              <a:rPr lang="sk-SK" sz="1600" dirty="0"/>
              <a:t>cena – stanovenie</a:t>
            </a:r>
          </a:p>
          <a:p>
            <a:pPr lvl="2"/>
            <a:r>
              <a:rPr lang="sk-SK" sz="1600" dirty="0"/>
              <a:t>výstupy (nie len správa)</a:t>
            </a:r>
          </a:p>
          <a:p>
            <a:r>
              <a:rPr lang="sk-SK" sz="2000" dirty="0"/>
              <a:t>Jediné kritérium (EK 20 – 25%)</a:t>
            </a:r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CB0C167D-04AD-4985-A5AC-529B3CD16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5949" y="427268"/>
            <a:ext cx="1328558" cy="151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00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CA265-A664-44AC-8B33-8A0F5B328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Hodnotiaca matica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AAF48850-C6AD-4DD8-8897-2E43D3244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54902" y="1643330"/>
            <a:ext cx="6818494" cy="4443909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sk-SK" sz="2000" dirty="0"/>
              <a:t>stanoviť typ otázky alebo </a:t>
            </a:r>
            <a:r>
              <a:rPr lang="sk-SK" sz="2000" dirty="0" err="1"/>
              <a:t>podotázky</a:t>
            </a:r>
            <a:r>
              <a:rPr lang="sk-SK" sz="2000" dirty="0"/>
              <a:t> (deskriptívna, normatívna, kauzálna)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sk-SK" sz="2000" dirty="0"/>
              <a:t>špecifikovať ukazovateľ alebo premennú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sk-SK" sz="2000" dirty="0"/>
              <a:t>identifikovať metodiku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sk-SK" sz="2000" dirty="0"/>
              <a:t>identifikovať zdroje údajov pre každú otázku a </a:t>
            </a:r>
            <a:r>
              <a:rPr lang="sk-SK" sz="2000" dirty="0" err="1"/>
              <a:t>podotázku</a:t>
            </a:r>
            <a:endParaRPr lang="sk-SK" sz="2000" dirty="0"/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sk-SK" sz="2000" dirty="0"/>
              <a:t>stanoviť, či je potrebná vzorka, aká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sk-SK" sz="2000" dirty="0"/>
              <a:t>identifikovať, ako budú údaje analyzované a prezentované 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558D2DFD-31D4-43E7-B8A5-CBFEB4CBE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339" y="2779145"/>
            <a:ext cx="2462997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5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D4601F-F2BA-4F12-BD5B-F2C7A04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42381"/>
          </a:xfrm>
        </p:spPr>
        <p:txBody>
          <a:bodyPr/>
          <a:lstStyle/>
          <a:p>
            <a:r>
              <a:rPr lang="sk-SK" dirty="0"/>
              <a:t>Realizácia hodnotenia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C0340F00-ACC9-4D6C-B57A-68213C6B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4292" y="1486396"/>
            <a:ext cx="3992732" cy="576262"/>
          </a:xfrm>
        </p:spPr>
        <p:txBody>
          <a:bodyPr/>
          <a:lstStyle/>
          <a:p>
            <a:r>
              <a:rPr lang="sk-SK" b="1" dirty="0"/>
              <a:t>Teória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C8EC7E3-F2F8-4815-82DD-4AB21ED60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5874" y="2545738"/>
            <a:ext cx="4342893" cy="3354060"/>
          </a:xfrm>
        </p:spPr>
        <p:txBody>
          <a:bodyPr>
            <a:normAutofit/>
          </a:bodyPr>
          <a:lstStyle/>
          <a:p>
            <a:r>
              <a:rPr lang="sk-SK" sz="2000" dirty="0"/>
              <a:t>Intervenčná logika</a:t>
            </a:r>
          </a:p>
          <a:p>
            <a:pPr lvl="1"/>
            <a:r>
              <a:rPr lang="sk-SK" sz="1800" dirty="0"/>
              <a:t>ukazovatele</a:t>
            </a:r>
          </a:p>
          <a:p>
            <a:r>
              <a:rPr lang="sk-SK" sz="2000" dirty="0"/>
              <a:t>Plán hodnotenia</a:t>
            </a:r>
          </a:p>
          <a:p>
            <a:r>
              <a:rPr lang="sk-SK" sz="2000" dirty="0"/>
              <a:t>Zber údajov</a:t>
            </a:r>
          </a:p>
          <a:p>
            <a:r>
              <a:rPr lang="sk-SK" sz="2000" dirty="0"/>
              <a:t>Analýza</a:t>
            </a:r>
          </a:p>
          <a:p>
            <a:r>
              <a:rPr lang="sk-SK" sz="2000" dirty="0"/>
              <a:t>Grafy</a:t>
            </a:r>
          </a:p>
          <a:p>
            <a:pPr marL="0" indent="0">
              <a:buNone/>
            </a:pPr>
            <a:endParaRPr lang="sk-SK" sz="2000" dirty="0"/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47987C98-DC94-4124-BE02-8F4AD143A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36793" y="1466491"/>
            <a:ext cx="3999001" cy="576262"/>
          </a:xfrm>
        </p:spPr>
        <p:txBody>
          <a:bodyPr/>
          <a:lstStyle/>
          <a:p>
            <a:r>
              <a:rPr lang="sk-SK" b="1" dirty="0"/>
              <a:t>Prax - Slovensko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C392710D-C8CE-492A-A6CD-90B74760C2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k-SK" sz="2000" dirty="0"/>
              <a:t>Rekonštrukcia</a:t>
            </a:r>
          </a:p>
          <a:p>
            <a:pPr lvl="1"/>
            <a:r>
              <a:rPr lang="sk-SK" sz="1800" dirty="0"/>
              <a:t>kvalita ukazovateľov</a:t>
            </a:r>
          </a:p>
          <a:p>
            <a:r>
              <a:rPr lang="sk-SK" sz="2000" dirty="0"/>
              <a:t>Flexibilita</a:t>
            </a:r>
          </a:p>
          <a:p>
            <a:r>
              <a:rPr lang="sk-SK" sz="2000" dirty="0"/>
              <a:t>Kvalita hodnotení</a:t>
            </a:r>
          </a:p>
          <a:p>
            <a:endParaRPr lang="sk-SK" sz="2000" dirty="0"/>
          </a:p>
          <a:p>
            <a:endParaRPr lang="sk-SK" sz="2000" dirty="0"/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40D1AB82-FDED-4604-B1D4-8E078BBF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525" y="4734474"/>
            <a:ext cx="1904337" cy="127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8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D4601F-F2BA-4F12-BD5B-F2C7A04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42381"/>
          </a:xfrm>
        </p:spPr>
        <p:txBody>
          <a:bodyPr/>
          <a:lstStyle/>
          <a:p>
            <a:r>
              <a:rPr lang="sk-SK" dirty="0"/>
              <a:t>Realizácia hodnotenia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C0340F00-ACC9-4D6C-B57A-68213C6B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6885" y="2373569"/>
            <a:ext cx="3992732" cy="576262"/>
          </a:xfrm>
        </p:spPr>
        <p:txBody>
          <a:bodyPr/>
          <a:lstStyle/>
          <a:p>
            <a:r>
              <a:rPr lang="sk-SK" b="1" dirty="0"/>
              <a:t>Ex post hodnotenie NSRR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C8EC7E3-F2F8-4815-82DD-4AB21ED60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96885" y="3429000"/>
            <a:ext cx="8120277" cy="3354060"/>
          </a:xfrm>
        </p:spPr>
        <p:txBody>
          <a:bodyPr>
            <a:normAutofit/>
          </a:bodyPr>
          <a:lstStyle/>
          <a:p>
            <a:r>
              <a:rPr lang="sk-SK" dirty="0"/>
              <a:t>Intervenčná logika – ciele NSRR </a:t>
            </a:r>
            <a:r>
              <a:rPr lang="sk-SK" dirty="0" err="1"/>
              <a:t>vs</a:t>
            </a:r>
            <a:r>
              <a:rPr lang="sk-SK" dirty="0"/>
              <a:t> ciele OP (alokácie </a:t>
            </a:r>
            <a:r>
              <a:rPr lang="sk-SK" dirty="0" err="1"/>
              <a:t>vs</a:t>
            </a:r>
            <a:r>
              <a:rPr lang="sk-SK" dirty="0"/>
              <a:t> priority)</a:t>
            </a:r>
          </a:p>
          <a:p>
            <a:pPr lvl="1"/>
            <a:r>
              <a:rPr lang="sk-SK" sz="1800"/>
              <a:t>ukazovatele</a:t>
            </a:r>
            <a:endParaRPr lang="sk-SK" sz="1800" dirty="0"/>
          </a:p>
          <a:p>
            <a:r>
              <a:rPr lang="sk-SK" dirty="0"/>
              <a:t>kategórie výdavkov (86/17 tém – 9 resp. 11)</a:t>
            </a:r>
          </a:p>
          <a:p>
            <a:r>
              <a:rPr lang="sk-SK" dirty="0"/>
              <a:t>porovnanie efektov za rovnaké obdobie</a:t>
            </a:r>
          </a:p>
          <a:p>
            <a:r>
              <a:rPr lang="sk-SK" dirty="0"/>
              <a:t>ŠF/KF - 1,9% HDP a 4,62% celkových verejných výdavkov</a:t>
            </a:r>
          </a:p>
          <a:p>
            <a:r>
              <a:rPr lang="sk-SK" dirty="0"/>
              <a:t>2. fáza – alokácia zdrojov a podiel na celkových zdrojoch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7A79C877-0EC7-45C6-8A07-610B492F0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256" y="502131"/>
            <a:ext cx="1696528" cy="25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7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D4601F-F2BA-4F12-BD5B-F2C7A04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42381"/>
          </a:xfrm>
        </p:spPr>
        <p:txBody>
          <a:bodyPr/>
          <a:lstStyle/>
          <a:p>
            <a:r>
              <a:rPr lang="sk-SK" dirty="0"/>
              <a:t>Realizácia hodnotenia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C0340F00-ACC9-4D6C-B57A-68213C6B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4291" y="1717961"/>
            <a:ext cx="3992732" cy="842380"/>
          </a:xfrm>
        </p:spPr>
        <p:txBody>
          <a:bodyPr/>
          <a:lstStyle/>
          <a:p>
            <a:r>
              <a:rPr lang="sk-SK" b="1" dirty="0"/>
              <a:t>Ex post hodnotenie NSRR</a:t>
            </a:r>
          </a:p>
          <a:p>
            <a:r>
              <a:rPr lang="sk-SK" b="1" dirty="0"/>
              <a:t>ukazovatele: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C8EC7E3-F2F8-4815-82DD-4AB21ED60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96884" y="2901396"/>
            <a:ext cx="8120277" cy="3354060"/>
          </a:xfrm>
        </p:spPr>
        <p:txBody>
          <a:bodyPr>
            <a:normAutofit/>
          </a:bodyPr>
          <a:lstStyle/>
          <a:p>
            <a:r>
              <a:rPr lang="sk-SK" dirty="0"/>
              <a:t>počiatočné a cieľové hodnoty </a:t>
            </a:r>
          </a:p>
          <a:p>
            <a:r>
              <a:rPr lang="sk-SK" dirty="0"/>
              <a:t>cieľové hodnoty - analýzy</a:t>
            </a:r>
          </a:p>
          <a:p>
            <a:r>
              <a:rPr lang="sk-SK" dirty="0"/>
              <a:t>oneskorená implementácia - efekty (dopady)</a:t>
            </a:r>
          </a:p>
          <a:p>
            <a:r>
              <a:rPr lang="sk-SK" dirty="0"/>
              <a:t>intervenčná logika - väzba na cieľ (pracovné miesta, zateplená plocha) a úroveň</a:t>
            </a:r>
          </a:p>
          <a:p>
            <a:r>
              <a:rPr lang="sk-SK" dirty="0"/>
              <a:t>identické ukazovatele</a:t>
            </a:r>
          </a:p>
          <a:p>
            <a:r>
              <a:rPr lang="sk-SK" dirty="0"/>
              <a:t>rozdielne jednotky (EO)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12CBE541-6354-4316-BA72-BB90B4B9C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28" y="146649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3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8D4601F-F2BA-4F12-BD5B-F2C7A04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42381"/>
          </a:xfrm>
        </p:spPr>
        <p:txBody>
          <a:bodyPr>
            <a:normAutofit/>
          </a:bodyPr>
          <a:lstStyle/>
          <a:p>
            <a:r>
              <a:rPr lang="sk-SK" dirty="0"/>
              <a:t>Prezentácia výsledkov hodnotenia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C0340F00-ACC9-4D6C-B57A-68213C6B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4292" y="1486396"/>
            <a:ext cx="3992732" cy="576262"/>
          </a:xfrm>
        </p:spPr>
        <p:txBody>
          <a:bodyPr/>
          <a:lstStyle/>
          <a:p>
            <a:r>
              <a:rPr lang="sk-SK" b="1" dirty="0"/>
              <a:t>Teória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C8EC7E3-F2F8-4815-82DD-4AB21ED60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05874" y="2545738"/>
            <a:ext cx="4342893" cy="3354060"/>
          </a:xfrm>
        </p:spPr>
        <p:txBody>
          <a:bodyPr>
            <a:normAutofit/>
          </a:bodyPr>
          <a:lstStyle/>
          <a:p>
            <a:r>
              <a:rPr lang="sk-SK" sz="2000" dirty="0"/>
              <a:t>Komunikácia predbežných zistení</a:t>
            </a:r>
          </a:p>
          <a:p>
            <a:r>
              <a:rPr lang="sk-SK" sz="2000" dirty="0"/>
              <a:t>Príprava správy</a:t>
            </a:r>
          </a:p>
          <a:p>
            <a:r>
              <a:rPr lang="sk-SK" sz="2000" dirty="0"/>
              <a:t>Pripomienkovanie</a:t>
            </a:r>
          </a:p>
          <a:p>
            <a:r>
              <a:rPr lang="sk-SK" sz="2000" dirty="0"/>
              <a:t>Odporúčania</a:t>
            </a:r>
          </a:p>
          <a:p>
            <a:r>
              <a:rPr lang="sk-SK" sz="2000" dirty="0"/>
              <a:t>Väzba na zistenia</a:t>
            </a:r>
          </a:p>
          <a:p>
            <a:pPr marL="0" indent="0">
              <a:buNone/>
            </a:pPr>
            <a:endParaRPr lang="sk-SK" sz="2000" dirty="0"/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id="{47987C98-DC94-4124-BE02-8F4AD143AD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36793" y="1466491"/>
            <a:ext cx="3999001" cy="576262"/>
          </a:xfrm>
        </p:spPr>
        <p:txBody>
          <a:bodyPr/>
          <a:lstStyle/>
          <a:p>
            <a:r>
              <a:rPr lang="sk-SK" b="1" dirty="0"/>
              <a:t>Prax - Slovensko</a:t>
            </a:r>
          </a:p>
        </p:txBody>
      </p:sp>
      <p:sp>
        <p:nvSpPr>
          <p:cNvPr id="8" name="Zástupný objekt pre obsah 7">
            <a:extLst>
              <a:ext uri="{FF2B5EF4-FFF2-40B4-BE49-F238E27FC236}">
                <a16:creationId xmlns:a16="http://schemas.microsoft.com/office/drawing/2014/main" id="{C392710D-C8CE-492A-A6CD-90B74760C29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k-SK" sz="2000" dirty="0"/>
              <a:t>Včasná komunikácia s klientom</a:t>
            </a:r>
          </a:p>
          <a:p>
            <a:endParaRPr lang="sk-SK" sz="2000" dirty="0"/>
          </a:p>
          <a:p>
            <a:r>
              <a:rPr lang="sk-SK" sz="2000" dirty="0"/>
              <a:t>Konkrétne</a:t>
            </a:r>
          </a:p>
          <a:p>
            <a:r>
              <a:rPr lang="sk-SK" sz="2000" dirty="0"/>
              <a:t>Realizácia</a:t>
            </a:r>
          </a:p>
          <a:p>
            <a:r>
              <a:rPr lang="sk-SK" sz="2000" dirty="0"/>
              <a:t>Veľkosť správy</a:t>
            </a:r>
          </a:p>
          <a:p>
            <a:endParaRPr lang="sk-SK" sz="2000" dirty="0"/>
          </a:p>
          <a:p>
            <a:pPr marL="0" indent="0">
              <a:buNone/>
            </a:pPr>
            <a:endParaRPr lang="sk-SK" sz="2000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AC4E4662-3B79-49C8-BE3E-FAF47412B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161" y="3429000"/>
            <a:ext cx="1456876" cy="145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23290"/>
      </p:ext>
    </p:extLst>
  </p:cSld>
  <p:clrMapOvr>
    <a:masterClrMapping/>
  </p:clrMapOvr>
</p:sld>
</file>

<file path=ppt/theme/theme1.xml><?xml version="1.0" encoding="utf-8"?>
<a:theme xmlns:a="http://schemas.openxmlformats.org/drawingml/2006/main" name="Dym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Vlastný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2962</TotalTime>
  <Words>376</Words>
  <Application>Microsoft Office PowerPoint</Application>
  <PresentationFormat>Širokouhlá</PresentationFormat>
  <Paragraphs>100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Wingdings 3</vt:lpstr>
      <vt:lpstr>Dym</vt:lpstr>
      <vt:lpstr>Vlastný návrh</vt:lpstr>
      <vt:lpstr>Evaluačná kultúra v slovenskom kontexte</vt:lpstr>
      <vt:lpstr>Evaluačná kultúra </vt:lpstr>
      <vt:lpstr>Plánovanie hodnotení</vt:lpstr>
      <vt:lpstr>Návrh hodnotenia</vt:lpstr>
      <vt:lpstr>Hodnotiaca matica</vt:lpstr>
      <vt:lpstr>Realizácia hodnotenia</vt:lpstr>
      <vt:lpstr>Realizácia hodnotenia</vt:lpstr>
      <vt:lpstr>Realizácia hodnotenia</vt:lpstr>
      <vt:lpstr>Prezentácia výsledkov hodnotenia</vt:lpstr>
      <vt:lpstr>Šírenie výsledkov hodnotenia</vt:lpstr>
      <vt:lpstr>Je lepšie mať približne pravdu, ako sa presne mýliť.  Je lepšie poznať menej presnú odpoveď na dôležitú otázku, ako presnú odpoveď na otázku, ktorá nikoho nezaujíma.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Dagmar.Gombitova</dc:creator>
  <cp:lastModifiedBy>Dária Juhásová</cp:lastModifiedBy>
  <cp:revision>128</cp:revision>
  <dcterms:created xsi:type="dcterms:W3CDTF">2018-08-20T20:48:58Z</dcterms:created>
  <dcterms:modified xsi:type="dcterms:W3CDTF">2018-09-10T07:20:02Z</dcterms:modified>
</cp:coreProperties>
</file>