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5"/>
  </p:notesMasterIdLst>
  <p:handoutMasterIdLst>
    <p:handoutMasterId r:id="rId16"/>
  </p:handoutMasterIdLst>
  <p:sldIdLst>
    <p:sldId id="368" r:id="rId2"/>
    <p:sldId id="375" r:id="rId3"/>
    <p:sldId id="376" r:id="rId4"/>
    <p:sldId id="373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rgbClr val="FF3300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3CC"/>
    <a:srgbClr val="FFFFCC"/>
    <a:srgbClr val="CCECFF"/>
    <a:srgbClr val="66CCFF"/>
    <a:srgbClr val="3399FF"/>
    <a:srgbClr val="0066FF"/>
    <a:srgbClr val="FF3300"/>
    <a:srgbClr val="00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Svetlý štý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redný štý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mavý štý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štýl 2 - zvýraznenie 5/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5" autoAdjust="0"/>
    <p:restoredTop sz="94688" autoAdjust="0"/>
  </p:normalViewPr>
  <p:slideViewPr>
    <p:cSldViewPr>
      <p:cViewPr>
        <p:scale>
          <a:sx n="120" d="100"/>
          <a:sy n="120" d="100"/>
        </p:scale>
        <p:origin x="-79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E67C020-2B10-43D5-83A7-4FF355B83A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38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265C121-F07D-436B-92F2-6CCB590662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237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5C121-F07D-436B-92F2-6CCB5906623A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000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altLang="sk-SK" noProof="0" smtClean="0"/>
              <a:t>Upravte štýly predlohy textu</a:t>
            </a:r>
            <a:endParaRPr lang="cs-CZ" altLang="sk-SK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sk-SK" altLang="sk-SK" noProof="0" smtClean="0"/>
              <a:t>Upravte štýl predlohy podnadpisov</a:t>
            </a:r>
            <a:endParaRPr lang="cs-CZ" altLang="sk-SK" noProof="0" smtClean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EEEE-DC21-44EA-8B80-30B89490B2B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2D4B-F795-44CA-A63F-7AB299EBC1E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531158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0473-DFFE-474E-BD8B-D6C0B5319AF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5187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F931-355A-4AE9-8273-CF64CDE421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184266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CE8F-31CB-47D0-BAC2-AB4EB21E2F5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39493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9B70-5963-42C3-BDDC-33E812856BF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78345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504A-477C-40B1-806D-9A5E87FBEDC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648540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0A32-EACF-4F3F-83ED-D78B9C9D7C2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76394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1685-FE1E-4C3D-9EF0-FD3F7F44538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817496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22AF-4484-4419-97B6-52CF1AB9378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41212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</a:t>
            </a:r>
            <a:r>
              <a:rPr lang="sk-SK" smtClean="0"/>
              <a:t>pridať obrázok. </a:t>
            </a:r>
            <a:r>
              <a:rPr lang="sk-SK" dirty="0" smtClean="0"/>
              <a:t>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5C2B-FA0E-4984-BF12-EEE7AF78E7C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14804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cs-CZ" altLang="sk-SK">
                <a:solidFill>
                  <a:schemeClr val="tx1"/>
                </a:solidFill>
              </a:endParaRPr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 předlohy nadpisů.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B0717D-C7F7-4B0C-92D6-9AAB242915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zo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71800" y="6107132"/>
            <a:ext cx="5148572" cy="6785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GB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Vladimír</a:t>
            </a: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Baláž</a:t>
            </a: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</a:pPr>
            <a:r>
              <a:rPr lang="sk-SK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akadémia vied</a:t>
            </a:r>
            <a:endParaRPr lang="en-GB" sz="2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VÃ½sledok vyhÄ¾adÃ¡vania obrÃ¡zkov pre dopyt mars venus inves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16639" y="176986"/>
            <a:ext cx="7047850" cy="1368152"/>
          </a:xfrm>
          <a:noFill/>
        </p:spPr>
        <p:txBody>
          <a:bodyPr/>
          <a:lstStyle/>
          <a:p>
            <a:pPr algn="ctr"/>
            <a:r>
              <a:rPr lang="sk-SK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Účinky dopravných infraštruktúrnych projektov – diaľnice</a:t>
            </a:r>
            <a:endParaRPr lang="sk-SK" sz="2800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1518"/>
            <a:ext cx="7380312" cy="46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1" descr="cid:image002.png@01D167F4.E498B7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8112"/>
            <a:ext cx="1476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ok 5" descr="cid:image004.jpg@01D1640B.BC543C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908720"/>
            <a:ext cx="71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k-SK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aglomeračné a distribučné efekty</a:t>
            </a:r>
            <a:endParaRPr lang="en-US" sz="24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60798" y="836712"/>
            <a:ext cx="734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600" b="1" dirty="0">
                <a:solidFill>
                  <a:schemeClr val="accent5">
                    <a:lumMod val="10000"/>
                  </a:schemeClr>
                </a:solidFill>
              </a:rPr>
              <a:t>Považská Bystrica: mzdy a sťahovanie</a:t>
            </a:r>
          </a:p>
        </p:txBody>
      </p:sp>
      <p:sp>
        <p:nvSpPr>
          <p:cNvPr id="3" name="Obdĺžnik 2"/>
          <p:cNvSpPr/>
          <p:nvPr/>
        </p:nvSpPr>
        <p:spPr>
          <a:xfrm>
            <a:off x="1346498" y="1268760"/>
            <a:ext cx="74591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>
                <a:solidFill>
                  <a:srgbClr val="000000"/>
                </a:solidFill>
              </a:rPr>
              <a:t>Veľké dopravné infraštruktúry podporujú v metropolitných regiónoch vznik </a:t>
            </a:r>
            <a:r>
              <a:rPr lang="sk-SK" b="1" dirty="0">
                <a:solidFill>
                  <a:srgbClr val="000000"/>
                </a:solidFill>
              </a:rPr>
              <a:t>aglomeračných </a:t>
            </a:r>
            <a:r>
              <a:rPr lang="sk-SK" b="1" dirty="0" smtClean="0">
                <a:solidFill>
                  <a:srgbClr val="000000"/>
                </a:solidFill>
              </a:rPr>
              <a:t>efektov</a:t>
            </a:r>
            <a:r>
              <a:rPr lang="sk-SK" dirty="0" smtClean="0">
                <a:solidFill>
                  <a:srgbClr val="000000"/>
                </a:solidFill>
              </a:rPr>
              <a:t>. </a:t>
            </a:r>
            <a:r>
              <a:rPr lang="sk-SK" dirty="0">
                <a:solidFill>
                  <a:srgbClr val="000000"/>
                </a:solidFill>
              </a:rPr>
              <a:t>Efekty vyplývajú z toho, že stále viac firiem je lokalizovaných v tesnej </a:t>
            </a:r>
            <a:r>
              <a:rPr lang="sk-SK" dirty="0" smtClean="0">
                <a:solidFill>
                  <a:srgbClr val="000000"/>
                </a:solidFill>
              </a:rPr>
              <a:t>blízkosti. </a:t>
            </a:r>
            <a:r>
              <a:rPr lang="sk-SK" dirty="0">
                <a:solidFill>
                  <a:srgbClr val="000000"/>
                </a:solidFill>
              </a:rPr>
              <a:t>Môžu využívať spoločné zdroje pracovnej sily a poznatkov, a kombinovať svoje produkčné </a:t>
            </a:r>
            <a:r>
              <a:rPr lang="sk-SK" dirty="0" smtClean="0">
                <a:solidFill>
                  <a:srgbClr val="000000"/>
                </a:solidFill>
              </a:rPr>
              <a:t>kapacity. </a:t>
            </a:r>
            <a:r>
              <a:rPr lang="sk-SK" dirty="0">
                <a:solidFill>
                  <a:srgbClr val="000000"/>
                </a:solidFill>
              </a:rPr>
              <a:t>Vďaka sieťovým efektom vznikajú úspory z rozsahu a rastie produktivita </a:t>
            </a:r>
            <a:r>
              <a:rPr lang="sk-SK" dirty="0" smtClean="0">
                <a:solidFill>
                  <a:srgbClr val="000000"/>
                </a:solidFill>
              </a:rPr>
              <a:t>práce.</a:t>
            </a:r>
          </a:p>
          <a:p>
            <a:pPr algn="just"/>
            <a:endParaRPr lang="sk-SK" dirty="0">
              <a:solidFill>
                <a:srgbClr val="000000"/>
              </a:solidFill>
            </a:endParaRPr>
          </a:p>
          <a:p>
            <a:pPr algn="just"/>
            <a:r>
              <a:rPr lang="sk-SK" dirty="0">
                <a:solidFill>
                  <a:srgbClr val="000000"/>
                </a:solidFill>
              </a:rPr>
              <a:t>Aglomeračné efekty však môžu vzniknúť nielen vďaka tvorbe nových pracovných miest a podnikov, ale aj v dôsledku </a:t>
            </a:r>
            <a:r>
              <a:rPr lang="sk-SK" b="1" dirty="0" err="1">
                <a:solidFill>
                  <a:srgbClr val="000000"/>
                </a:solidFill>
              </a:rPr>
              <a:t>redistribúcie</a:t>
            </a:r>
            <a:r>
              <a:rPr lang="sk-SK" dirty="0">
                <a:solidFill>
                  <a:srgbClr val="000000"/>
                </a:solidFill>
              </a:rPr>
              <a:t> už existujúcej pracovnej sily a podnikov z iných </a:t>
            </a:r>
            <a:r>
              <a:rPr lang="sk-SK" dirty="0" smtClean="0">
                <a:solidFill>
                  <a:srgbClr val="000000"/>
                </a:solidFill>
              </a:rPr>
              <a:t>regiónov. </a:t>
            </a:r>
            <a:r>
              <a:rPr lang="sk-SK" dirty="0">
                <a:solidFill>
                  <a:srgbClr val="000000"/>
                </a:solidFill>
              </a:rPr>
              <a:t>Ak aglomeračné efekty narastú v jednom regióne na úkor iných regiónov, celkový ekonomický výkon krajiny sa tak zvýši len málo, </a:t>
            </a:r>
            <a:r>
              <a:rPr lang="sk-SK" dirty="0" smtClean="0">
                <a:solidFill>
                  <a:srgbClr val="000000"/>
                </a:solidFill>
              </a:rPr>
              <a:t>resp. vôbec. Metóda </a:t>
            </a:r>
            <a:r>
              <a:rPr lang="sk-SK" dirty="0">
                <a:solidFill>
                  <a:srgbClr val="000000"/>
                </a:solidFill>
              </a:rPr>
              <a:t>SCM naznačila, že niektoré okresy (Považská Bystrica, Žiar nad Hronom) mali horší vývoj výstupných premenných (mzdy, počet podnikov, bytov) po pripojení na diaľnicu ako ich syntetické verzie nepripojené na </a:t>
            </a:r>
            <a:r>
              <a:rPr lang="sk-SK" dirty="0" smtClean="0">
                <a:solidFill>
                  <a:srgbClr val="000000"/>
                </a:solidFill>
              </a:rPr>
              <a:t>diaľnicu. </a:t>
            </a:r>
            <a:r>
              <a:rPr lang="sk-SK" dirty="0">
                <a:solidFill>
                  <a:srgbClr val="000000"/>
                </a:solidFill>
              </a:rPr>
              <a:t>Analýza vzorov vnútorného sťahovania ukázala, že išlo najmä o tranzitné okresy, ktoré strácali svoje obyvateľstvo v prospech koncových metropolitných </a:t>
            </a:r>
            <a:r>
              <a:rPr lang="sk-SK" dirty="0" smtClean="0">
                <a:solidFill>
                  <a:srgbClr val="000000"/>
                </a:solidFill>
              </a:rPr>
              <a:t>regiónov.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6" name="Obrázo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39" y="4377304"/>
            <a:ext cx="3836272" cy="23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70" y="4361814"/>
            <a:ext cx="3781113" cy="2307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7134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5584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k-SK" sz="31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</a:t>
            </a:r>
            <a:r>
              <a:rPr lang="sk-SK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Kvalitatívna analýza</a:t>
            </a:r>
            <a:r>
              <a:rPr lang="sk-SK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84756"/>
              </p:ext>
            </p:extLst>
          </p:nvPr>
        </p:nvGraphicFramePr>
        <p:xfrm>
          <a:off x="1316782" y="684498"/>
          <a:ext cx="7632847" cy="609115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Širší priestor na podnikanie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Rozšírenie podnikateľských aktivít (napr. obchod, cestovný ruch)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­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­ 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↑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priemyslu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Príchod firiem a/alebo rozširovanie prevádzok, spojený s pozitívnymi dlho dobejšími očakávaniami 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↑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­ 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Atraktivita pre zahraničných investorov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Pociťovaný pozitívny vplyv, základná podmienka pre niektorých investorov </a:t>
                      </a:r>
                      <a:endParaRPr lang="sk-SK" sz="1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↑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­ 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Nižšie náklady a dostupnosť tovarov a služieb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Koncentrácia predaja a služieb môže mať pozitívny dopad, kompenzovaný stratami menších prevádzok a zvýšením intenzity dopravy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↔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Zvýšená konkurencieschopnosť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Očakávaný dopad, zatiaľ sa prejavuje len v konkurencii pri získavaní pracovníkov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↔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Zvýšené pracovné príležitosti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Signifikantný</a:t>
                      </a: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pozitívny vplyv hlavne kvôli efektu koncových bodov, hlavne Bratislavy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­ 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↑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Posun k novým aktivitám a formám ekonomiky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Nedá sa zatiaľ posúdiť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↔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rozvoja turizmu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Signifikantný</a:t>
                      </a: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pozitívny vplyv zaznamenaný aj v regiónoch mimo trasy (napr. Banská Štiavnica)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­ 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↑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Sociálne vplyvy dopravnej infraštruktúry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Signifikantný</a:t>
                      </a: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pozitívny vplyv v dostupnosti miest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↑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­ 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Výhody mobility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Signifikantný</a:t>
                      </a: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pozitívny vplyv, kontakty, sieťovania. 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↑</a:t>
                      </a: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­ 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Rastúca cena nehnuteľností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Signifikantný</a:t>
                      </a: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vplyv, ktorý ale môže znevýhodňovať nízko-príjmové domácnosti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→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Zvýšená kvalita života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Pozitívny trend komplikovaný zvýšenou hlučnosťou a emisiami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→</a:t>
                      </a: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Nehodovosť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Pozitívny trend v poklese nehodovosti, napriek  nárastu intenzity dopravy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→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Urbanizmus, populačné trendy a doprava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Pozitívny vplyv, ale spojený s nárastom dopravy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→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vidieka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Pozitívny vplyv, zmena štruktúry obyvateľov s posunom k dochádzaniu za prácou</a:t>
                      </a:r>
                      <a:endParaRPr lang="sk-SK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→</a:t>
                      </a:r>
                      <a:endParaRPr lang="sk-SK" sz="12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49" marR="5674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5732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14" y="90542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Odporúčania: metodika</a:t>
            </a:r>
            <a:endParaRPr lang="en-US" sz="36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3" name="Obdĺžnik 2"/>
          <p:cNvSpPr/>
          <p:nvPr/>
        </p:nvSpPr>
        <p:spPr>
          <a:xfrm>
            <a:off x="1187624" y="1340768"/>
            <a:ext cx="74591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dirty="0">
                <a:solidFill>
                  <a:srgbClr val="000000"/>
                </a:solidFill>
              </a:rPr>
              <a:t>Analýza využila tri kvantitatívne metódy na identifikáciu širších ekonomických efektov diaľnic (TEN-T) v slovenských okresoch. Všetky metódy potvrdili v analyzovaných parametroch existenciu pozitívnych efektov. Pripojenie na TEN-T zlepšilo ekonomické a sociálne ukazovatele okresov, ako je rast reálnych miezd, pokles miery nezamestnanosti, nárast salda vnútorného sťahovania a nárast počtu bytov a podnikov v prepočte na 1000 obyvateľov. Tieto výsledky sú v súlade s predpokladmi teórie novej ekonomickej geografie a výsledkami empirických hodnotení z vyspelých </a:t>
            </a:r>
            <a:r>
              <a:rPr lang="sk-SK" dirty="0" smtClean="0">
                <a:solidFill>
                  <a:srgbClr val="000000"/>
                </a:solidFill>
              </a:rPr>
              <a:t>krajín.</a:t>
            </a:r>
          </a:p>
          <a:p>
            <a:pPr lvl="0" algn="just"/>
            <a:endParaRPr lang="sk-SK" dirty="0">
              <a:solidFill>
                <a:srgbClr val="000000"/>
              </a:solidFill>
            </a:endParaRPr>
          </a:p>
          <a:p>
            <a:pPr lvl="0" algn="just"/>
            <a:r>
              <a:rPr lang="sk-SK" dirty="0">
                <a:solidFill>
                  <a:srgbClr val="000000"/>
                </a:solidFill>
              </a:rPr>
              <a:t>Každá zo </a:t>
            </a:r>
            <a:r>
              <a:rPr lang="sk-SK" dirty="0" smtClean="0">
                <a:solidFill>
                  <a:srgbClr val="000000"/>
                </a:solidFill>
              </a:rPr>
              <a:t>zvolených kvantitatívnych metód (</a:t>
            </a:r>
            <a:r>
              <a:rPr lang="sk-SK" dirty="0" err="1" smtClean="0">
                <a:solidFill>
                  <a:srgbClr val="000000"/>
                </a:solidFill>
              </a:rPr>
              <a:t>DiD</a:t>
            </a:r>
            <a:r>
              <a:rPr lang="sk-SK" dirty="0" smtClean="0">
                <a:solidFill>
                  <a:srgbClr val="000000"/>
                </a:solidFill>
              </a:rPr>
              <a:t>, FE, SCM) </a:t>
            </a:r>
            <a:r>
              <a:rPr lang="sk-SK" dirty="0">
                <a:solidFill>
                  <a:srgbClr val="000000"/>
                </a:solidFill>
              </a:rPr>
              <a:t>ma svoje prednosti i nevýhody </a:t>
            </a:r>
            <a:endParaRPr lang="sk-SK" dirty="0" smtClean="0">
              <a:solidFill>
                <a:srgbClr val="000000"/>
              </a:solidFill>
            </a:endParaRPr>
          </a:p>
          <a:p>
            <a:pPr lvl="0" algn="just"/>
            <a:r>
              <a:rPr lang="sk-SK" dirty="0" smtClean="0">
                <a:solidFill>
                  <a:srgbClr val="000000"/>
                </a:solidFill>
              </a:rPr>
              <a:t>Vzhľadom </a:t>
            </a:r>
            <a:r>
              <a:rPr lang="sk-SK" dirty="0">
                <a:solidFill>
                  <a:srgbClr val="000000"/>
                </a:solidFill>
              </a:rPr>
              <a:t>na povahu vzorky (malý počet okresov s rôznymi rokmi pripojenia na TEN-T) je </a:t>
            </a:r>
            <a:r>
              <a:rPr lang="sk-SK" b="1" i="1" dirty="0">
                <a:solidFill>
                  <a:srgbClr val="000000"/>
                </a:solidFill>
              </a:rPr>
              <a:t>najvhodnejšou metódou na hodnotenie efektov diaľnic metóda syntetickej kontroly.</a:t>
            </a:r>
            <a:r>
              <a:rPr lang="sk-SK" dirty="0">
                <a:solidFill>
                  <a:srgbClr val="000000"/>
                </a:solidFill>
              </a:rPr>
              <a:t> Hoci ide o výpočtovo náročnú metódu, jej výsledky sa dajú dobre graficky </a:t>
            </a:r>
            <a:r>
              <a:rPr lang="sk-SK" dirty="0" err="1" smtClean="0">
                <a:solidFill>
                  <a:srgbClr val="000000"/>
                </a:solidFill>
              </a:rPr>
              <a:t>vizualizovať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a intuitívne interpretovať. </a:t>
            </a:r>
            <a:r>
              <a:rPr lang="sk-SK" b="1" i="1" dirty="0">
                <a:solidFill>
                  <a:srgbClr val="000000"/>
                </a:solidFill>
              </a:rPr>
              <a:t>Metódou SCM možno posúdiť vývoj v každom jednotlivom okrese</a:t>
            </a:r>
            <a:r>
              <a:rPr lang="sk-SK" dirty="0">
                <a:solidFill>
                  <a:srgbClr val="000000"/>
                </a:solidFill>
              </a:rPr>
              <a:t>, čo je z hľadiska ekonomických a sociálnych politík veľmi cenné. </a:t>
            </a:r>
            <a:endParaRPr lang="sk-SK" dirty="0" smtClean="0">
              <a:solidFill>
                <a:srgbClr val="000000"/>
              </a:solidFill>
            </a:endParaRPr>
          </a:p>
          <a:p>
            <a:pPr lvl="0" algn="just"/>
            <a:endParaRPr lang="sk-SK" dirty="0">
              <a:solidFill>
                <a:srgbClr val="000000"/>
              </a:solidFill>
            </a:endParaRPr>
          </a:p>
          <a:p>
            <a:pPr lvl="0" algn="just"/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94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14" y="90542"/>
            <a:ext cx="73152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sz="3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Odporúčania: ekonomická politika</a:t>
            </a:r>
            <a:endParaRPr lang="en-US" sz="36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3" name="Obdĺžnik 2"/>
          <p:cNvSpPr/>
          <p:nvPr/>
        </p:nvSpPr>
        <p:spPr>
          <a:xfrm>
            <a:off x="1331640" y="1082137"/>
            <a:ext cx="745911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solidFill>
                  <a:srgbClr val="000000"/>
                </a:solidFill>
              </a:rPr>
              <a:t>Na základe zistení z kvantitatívnych aj kvalitatívnych analýz je evidentné, že pozitívne efekty vybudovanej diaľničnej infraštruktúry sú v jednoznačnej prevahe. Budúce investície tohto typu by preto mali využiť pozitívny potenciál tejto infraštruktúry a zvážiť nasledovné: </a:t>
            </a:r>
          </a:p>
          <a:p>
            <a:r>
              <a:rPr lang="sk-SK" sz="1600" dirty="0">
                <a:solidFill>
                  <a:srgbClr val="000000"/>
                </a:solidFill>
              </a:rPr>
              <a:t> 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sk-SK" sz="1600" dirty="0">
                <a:solidFill>
                  <a:srgbClr val="000000"/>
                </a:solidFill>
              </a:rPr>
              <a:t>perspektívne by sa malo diaľnicou </a:t>
            </a:r>
            <a:r>
              <a:rPr lang="sk-SK" sz="1600" b="1" dirty="0">
                <a:solidFill>
                  <a:srgbClr val="000000"/>
                </a:solidFill>
              </a:rPr>
              <a:t>dobudovať spojenie medzi veľkými aglomeráciami a </a:t>
            </a:r>
            <a:r>
              <a:rPr lang="sk-SK" sz="1600" b="1" dirty="0" err="1">
                <a:solidFill>
                  <a:srgbClr val="000000"/>
                </a:solidFill>
              </a:rPr>
              <a:t>urbánnymi</a:t>
            </a:r>
            <a:r>
              <a:rPr lang="sk-SK" sz="1600" b="1" dirty="0">
                <a:solidFill>
                  <a:srgbClr val="000000"/>
                </a:solidFill>
              </a:rPr>
              <a:t> okresmi </a:t>
            </a:r>
            <a:r>
              <a:rPr lang="sk-SK" sz="1600" dirty="0">
                <a:solidFill>
                  <a:srgbClr val="000000"/>
                </a:solidFill>
              </a:rPr>
              <a:t>s väčším sústredením miest (Bratislava – Žilina – Martin – Poprad – Prešov – Košice) a dokončiť spojenie južným ťahom medzi Zvolenom a Košicami;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sk-SK" sz="1600" dirty="0">
                <a:solidFill>
                  <a:srgbClr val="000000"/>
                </a:solidFill>
              </a:rPr>
              <a:t>súčasne s budovaním dopravnej infraštruktúry by mali byť </a:t>
            </a:r>
            <a:r>
              <a:rPr lang="sk-SK" sz="1600" b="1" dirty="0">
                <a:solidFill>
                  <a:srgbClr val="000000"/>
                </a:solidFill>
              </a:rPr>
              <a:t>riešené štrukturálne bariéry, </a:t>
            </a:r>
            <a:r>
              <a:rPr lang="sk-SK" sz="1600" dirty="0">
                <a:solidFill>
                  <a:srgbClr val="000000"/>
                </a:solidFill>
              </a:rPr>
              <a:t>ktoré sú dôležité pre ďalší rozvoj regiónu a na to, aby sa mohli pozitívne efekty infraštruktúry prejaviť a synergicky pôsobiť. Tu </a:t>
            </a:r>
            <a:r>
              <a:rPr lang="sk-SK" sz="1600" b="1" dirty="0">
                <a:solidFill>
                  <a:srgbClr val="000000"/>
                </a:solidFill>
              </a:rPr>
              <a:t>ide hlavne o prepojenie na investície do vzdelávania a zvyšovania kvalifikácie dostupnej pracovnej sily, do sociálnej oblasti, bývania a mobility pracovnej sily</a:t>
            </a:r>
            <a:r>
              <a:rPr lang="sk-SK" sz="1600" dirty="0">
                <a:solidFill>
                  <a:srgbClr val="000000"/>
                </a:solidFill>
              </a:rPr>
              <a:t>;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sk-SK" sz="1600" dirty="0">
                <a:solidFill>
                  <a:srgbClr val="000000"/>
                </a:solidFill>
              </a:rPr>
              <a:t>výzvou</a:t>
            </a:r>
            <a:r>
              <a:rPr lang="sk-SK" sz="1600" b="1" dirty="0">
                <a:solidFill>
                  <a:srgbClr val="000000"/>
                </a:solidFill>
              </a:rPr>
              <a:t> </a:t>
            </a:r>
            <a:r>
              <a:rPr lang="sk-SK" sz="1600" dirty="0">
                <a:solidFill>
                  <a:srgbClr val="000000"/>
                </a:solidFill>
              </a:rPr>
              <a:t>ostáva </a:t>
            </a:r>
            <a:r>
              <a:rPr lang="sk-SK" sz="1600" b="1" dirty="0">
                <a:solidFill>
                  <a:srgbClr val="000000"/>
                </a:solidFill>
              </a:rPr>
              <a:t>vytvorenie komplexného, moderného a funkčného systému udržateľnej mobility v Bratislave a v ďalších mestách na trase diaľnice, ktoré by odľahčili dopravnú zaťaženosť</a:t>
            </a:r>
            <a:r>
              <a:rPr lang="sk-SK" sz="1600" dirty="0">
                <a:solidFill>
                  <a:srgbClr val="000000"/>
                </a:solidFill>
              </a:rPr>
              <a:t>, znížili čas dopravy a mali pozitívny vplyv na kvalitu ovzdušia, ktorá je v mestských aglomeráciách čoraz problematickejšia a kde sa dá očakávať ďalší legislatívny a iný tlak na zavádzanie prísnejších noriem. </a:t>
            </a:r>
          </a:p>
        </p:txBody>
      </p:sp>
    </p:spTree>
    <p:extLst>
      <p:ext uri="{BB962C8B-B14F-4D97-AF65-F5344CB8AC3E}">
        <p14:creationId xmlns:p14="http://schemas.microsoft.com/office/powerpoint/2010/main" val="26654370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k-SK" sz="2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Aké efekty prinášajú veľké dopravné infraštruktúry?</a:t>
            </a:r>
            <a:endParaRPr lang="en-GB" sz="22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1640" y="980728"/>
            <a:ext cx="756084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k-SK" sz="1600" b="1" i="1" dirty="0" smtClean="0">
                <a:solidFill>
                  <a:srgbClr val="000000"/>
                </a:solidFill>
              </a:rPr>
              <a:t>1. krátkodobé efekty počas výstavby diaľnice</a:t>
            </a:r>
            <a:r>
              <a:rPr lang="sk-SK" sz="1600" dirty="0" smtClean="0">
                <a:solidFill>
                  <a:srgbClr val="000000"/>
                </a:solidFill>
              </a:rPr>
              <a:t> sú významné kvôli veľkému objemu stavebných prác. Tento typ efektov, ktorý vplýva hlavne na zamestnanosť, investície a produkciu služieb sa v ekonomickej praxi testuje podľa modelov typu </a:t>
            </a:r>
            <a:r>
              <a:rPr lang="sk-SK" sz="1600" dirty="0" err="1" smtClean="0">
                <a:solidFill>
                  <a:srgbClr val="000000"/>
                </a:solidFill>
              </a:rPr>
              <a:t>Computable</a:t>
            </a:r>
            <a:r>
              <a:rPr lang="sk-SK" sz="1600" dirty="0" smtClean="0">
                <a:solidFill>
                  <a:srgbClr val="000000"/>
                </a:solidFill>
              </a:rPr>
              <a:t> General </a:t>
            </a:r>
            <a:r>
              <a:rPr lang="sk-SK" sz="1600" dirty="0" err="1" smtClean="0">
                <a:solidFill>
                  <a:srgbClr val="000000"/>
                </a:solidFill>
              </a:rPr>
              <a:t>Equilibrium</a:t>
            </a:r>
            <a:r>
              <a:rPr lang="sk-SK" sz="1600" dirty="0" smtClean="0">
                <a:solidFill>
                  <a:srgbClr val="000000"/>
                </a:solidFill>
              </a:rPr>
              <a:t> (CGE), </a:t>
            </a:r>
            <a:r>
              <a:rPr lang="sk-SK" sz="1600" dirty="0" err="1" smtClean="0">
                <a:solidFill>
                  <a:srgbClr val="000000"/>
                </a:solidFill>
              </a:rPr>
              <a:t>input</a:t>
            </a:r>
            <a:r>
              <a:rPr lang="sk-SK" sz="1600" dirty="0" smtClean="0">
                <a:solidFill>
                  <a:srgbClr val="000000"/>
                </a:solidFill>
              </a:rPr>
              <a:t>-output modelov, alebo makroekonomických modelov ako je napr. HERMIN.</a:t>
            </a:r>
          </a:p>
          <a:p>
            <a:pPr algn="just">
              <a:defRPr/>
            </a:pPr>
            <a:endParaRPr lang="sk-SK" sz="1600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sk-SK" sz="1600" b="1" i="1" dirty="0" smtClean="0">
                <a:solidFill>
                  <a:srgbClr val="000000"/>
                </a:solidFill>
              </a:rPr>
              <a:t>2. priame efekty plynú z používania diaľnice. </a:t>
            </a:r>
            <a:r>
              <a:rPr lang="sk-SK" sz="1600" dirty="0" smtClean="0">
                <a:solidFill>
                  <a:srgbClr val="000000"/>
                </a:solidFill>
              </a:rPr>
              <a:t>K pozitívnym ekonomickým efektom sa radí najmä úspora času, zníženie nákladov na pohonné hmoty a amortizáciu vozidiel, ako aj zvýšenie bezpečnosti dopravy. Tieto efekty však nemusia byť nevyhnutne prítomné vo všetkých regiónoch, ktorými diaľnica prechádza.</a:t>
            </a:r>
          </a:p>
          <a:p>
            <a:pPr algn="just">
              <a:defRPr/>
            </a:pPr>
            <a:endParaRPr lang="sk-SK" sz="1600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sk-SK" sz="1600" b="1" i="1" dirty="0" smtClean="0">
                <a:solidFill>
                  <a:srgbClr val="C00000"/>
                </a:solidFill>
              </a:rPr>
              <a:t>3. nepriame (širšie) ekonomické efekty diaľnic </a:t>
            </a:r>
            <a:r>
              <a:rPr lang="sk-SK" sz="1600" dirty="0" smtClean="0">
                <a:solidFill>
                  <a:srgbClr val="C00000"/>
                </a:solidFill>
              </a:rPr>
              <a:t>sa vzťahujú na štrukturálne zmeny v ekonomike regiónu, ktoré sú vyvolané lepšou dostupnosťou regiónu. Úspora času a nižšie dopravné náklady rozširujú funkčný trh produktov pre podniky a zvyšujú úspory z rozsahu. </a:t>
            </a:r>
            <a:r>
              <a:rPr lang="en-US" sz="1600" dirty="0" smtClean="0">
                <a:solidFill>
                  <a:srgbClr val="C00000"/>
                </a:solidFill>
              </a:rPr>
              <a:t>V </a:t>
            </a:r>
            <a:r>
              <a:rPr lang="en-US" sz="1600" dirty="0">
                <a:solidFill>
                  <a:srgbClr val="C00000"/>
                </a:solidFill>
              </a:rPr>
              <a:t>r</a:t>
            </a:r>
            <a:r>
              <a:rPr lang="sk-SK" sz="1600" dirty="0" err="1" smtClean="0">
                <a:solidFill>
                  <a:srgbClr val="C00000"/>
                </a:solidFill>
              </a:rPr>
              <a:t>egiónoch</a:t>
            </a:r>
            <a:r>
              <a:rPr lang="sk-SK" sz="1600" dirty="0" smtClean="0">
                <a:solidFill>
                  <a:srgbClr val="C00000"/>
                </a:solidFill>
              </a:rPr>
              <a:t> s dobrými napojením na veľké aglomerácie sa tvorí viac pracovných miest, stavia viac bytov a vzniká v nich viac firiem. Pracujúci si môžu vybrať zo širšej ponuky pracovných miest, lepšie uplatniť svoje individuálne schopnosti a dosiahnuť tak vyššie reálne mzdy. Tieto efekty popisuje tzv. „</a:t>
            </a:r>
            <a:r>
              <a:rPr lang="sk-SK" sz="1600" i="1" dirty="0" smtClean="0">
                <a:solidFill>
                  <a:srgbClr val="C00000"/>
                </a:solidFill>
              </a:rPr>
              <a:t>nová ekonomická geografia</a:t>
            </a:r>
            <a:r>
              <a:rPr lang="sk-SK" sz="1600" dirty="0" smtClean="0">
                <a:solidFill>
                  <a:srgbClr val="C00000"/>
                </a:solidFill>
              </a:rPr>
              <a:t>“, ktorá identifikuje súvislosti medzi rozvojom dopravnej infraštruktúry, aglomeračnými efektmi, a rastom produktivity práce a reálnych miezd.</a:t>
            </a:r>
            <a:endParaRPr lang="sk-S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670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:\Users\user\Documents\Dokumenty\NSRR\ten-t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62" y="3557494"/>
            <a:ext cx="5798221" cy="3288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Metodika hodnotenia</a:t>
            </a:r>
            <a:r>
              <a:rPr lang="en-US" sz="3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vzorka</a:t>
            </a:r>
            <a:endParaRPr lang="en-US" sz="36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1640" y="879838"/>
            <a:ext cx="7704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dirty="0" smtClean="0">
                <a:solidFill>
                  <a:schemeClr val="accent5">
                    <a:lumMod val="10000"/>
                  </a:schemeClr>
                </a:solidFill>
              </a:rPr>
              <a:t>Doterajšie analýzy efektov diaľnic na sociálno-ekonomický rozvoj regiónov potvrdzujú, že diaľnica má pre región význam najmä vtedy, ak ho pripája na kľúčové medzinárodné dopravné koridory (TEN-T), alebo na veľké sídelné aglomerácie.</a:t>
            </a:r>
          </a:p>
          <a:p>
            <a:pPr>
              <a:defRPr/>
            </a:pPr>
            <a:endParaRPr lang="sk-SK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r>
              <a:rPr lang="sk-SK" dirty="0">
                <a:solidFill>
                  <a:schemeClr val="accent5">
                    <a:lumMod val="10000"/>
                  </a:schemeClr>
                </a:solidFill>
              </a:rPr>
              <a:t>Širšie ekonomické efekty plynúce z pripojenia na TEN-T sú analyzované na súbore údajov zo slovenských </a:t>
            </a:r>
            <a:r>
              <a:rPr lang="sk-SK" dirty="0" smtClean="0">
                <a:solidFill>
                  <a:schemeClr val="accent5">
                    <a:lumMod val="10000"/>
                  </a:schemeClr>
                </a:solidFill>
              </a:rPr>
              <a:t>okresov. </a:t>
            </a:r>
            <a:r>
              <a:rPr lang="sk-SK" dirty="0">
                <a:solidFill>
                  <a:schemeClr val="accent5">
                    <a:lumMod val="10000"/>
                  </a:schemeClr>
                </a:solidFill>
              </a:rPr>
              <a:t>Voľba pre-test a post-test obdobia pre SR je limitovaná ako dostupnosťou údajov pre okresy, tak aj malým počtom okresov napojených na TEN-T v období 1997 - </a:t>
            </a:r>
            <a:r>
              <a:rPr lang="sk-SK" dirty="0" smtClean="0">
                <a:solidFill>
                  <a:schemeClr val="accent5">
                    <a:lumMod val="10000"/>
                  </a:schemeClr>
                </a:solidFill>
              </a:rPr>
              <a:t>2016. Na </a:t>
            </a:r>
            <a:r>
              <a:rPr lang="sk-SK" dirty="0">
                <a:solidFill>
                  <a:schemeClr val="accent5">
                    <a:lumMod val="10000"/>
                  </a:schemeClr>
                </a:solidFill>
              </a:rPr>
              <a:t>zabezpečenie porovnateľnosti vzoriek v pre-test a post-test období bolo z celkového počtu 79 okresov vylúčených 10 okresov pripojených pred rokom 1996 a 4 okresy pripojené v pre-test období 1997 - </a:t>
            </a:r>
            <a:r>
              <a:rPr lang="sk-SK" dirty="0" smtClean="0">
                <a:solidFill>
                  <a:schemeClr val="accent5">
                    <a:lumMod val="10000"/>
                  </a:schemeClr>
                </a:solidFill>
              </a:rPr>
              <a:t>1999.</a:t>
            </a:r>
          </a:p>
          <a:p>
            <a:pPr>
              <a:defRPr/>
            </a:pPr>
            <a:r>
              <a:rPr lang="sk-SK" dirty="0" smtClean="0">
                <a:solidFill>
                  <a:schemeClr val="accent5">
                    <a:lumMod val="10000"/>
                  </a:schemeClr>
                </a:solidFill>
              </a:rPr>
              <a:t>Zo </a:t>
            </a:r>
            <a:r>
              <a:rPr lang="sk-SK" dirty="0">
                <a:solidFill>
                  <a:schemeClr val="accent5">
                    <a:lumMod val="10000"/>
                  </a:schemeClr>
                </a:solidFill>
              </a:rPr>
              <a:t>zostávajúcich 65 okresov bolo po roku 2000 na TEN-T napojených 10 okresov, ktoré tvoria vzorku s intervenciou a 55 nenapojených okresov zahrnutých do kontrolnej </a:t>
            </a:r>
            <a:r>
              <a:rPr lang="sk-SK" dirty="0" smtClean="0">
                <a:solidFill>
                  <a:schemeClr val="accent5">
                    <a:lumMod val="10000"/>
                  </a:schemeClr>
                </a:solidFill>
              </a:rPr>
              <a:t>vzorky.</a:t>
            </a:r>
          </a:p>
        </p:txBody>
      </p:sp>
    </p:spTree>
    <p:extLst>
      <p:ext uri="{BB962C8B-B14F-4D97-AF65-F5344CB8AC3E}">
        <p14:creationId xmlns:p14="http://schemas.microsoft.com/office/powerpoint/2010/main" val="2536034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sz="2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Metodika hodnotenia</a:t>
            </a:r>
            <a:r>
              <a:rPr lang="en-US" sz="2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: met</a:t>
            </a:r>
            <a:r>
              <a:rPr lang="sk-SK" sz="2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ódy a zdroje údajov</a:t>
            </a:r>
            <a:endParaRPr lang="en-US" sz="28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17948" y="879838"/>
            <a:ext cx="73448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Širšie ekonomické efekty plynúce z pripojenia na TEN-T sú analyzované na súbore údajov zo slovenských okresov.  Štatistický 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úrad SR poskytuje na úrovni týchto okresov za roky 1997 - 2016 nasledovné údaje: (1) počet podnikov; (2) počet zahraničných podnikov; (3) počet dokončených bytov; (4) saldo vnútorného sťahovania obyvateľstva; (5) mieru nezamestnanosti; a (6) priemerné </a:t>
            </a: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mzdy. 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Údaje pre premenné (1) až (4) boli normalizované na 1000 obyvateľov; údaje o priemerných mzdách boli prepočítané na stále ceny roka </a:t>
            </a: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1996.</a:t>
            </a:r>
          </a:p>
          <a:p>
            <a:pPr>
              <a:defRPr/>
            </a:pPr>
            <a:endParaRPr lang="sk-SK" sz="1600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r>
              <a:rPr lang="sk-SK" sz="1600" b="1" dirty="0" smtClean="0">
                <a:solidFill>
                  <a:schemeClr val="accent5">
                    <a:lumMod val="10000"/>
                  </a:schemeClr>
                </a:solidFill>
              </a:rPr>
              <a:t>Kvantitatívne metódy hodnotenia: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sk-SK" sz="1600" dirty="0" err="1" smtClean="0">
                <a:solidFill>
                  <a:schemeClr val="accent5">
                    <a:lumMod val="10000"/>
                  </a:schemeClr>
                </a:solidFill>
              </a:rPr>
              <a:t>Difference-in-Differences</a:t>
            </a: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 (</a:t>
            </a:r>
            <a:r>
              <a:rPr lang="sk-SK" sz="1600" dirty="0" err="1" smtClean="0">
                <a:solidFill>
                  <a:schemeClr val="accent5">
                    <a:lumMod val="10000"/>
                  </a:schemeClr>
                </a:solidFill>
              </a:rPr>
              <a:t>DiD</a:t>
            </a: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pt-BR" sz="1600" dirty="0" smtClean="0">
                <a:solidFill>
                  <a:schemeClr val="accent5">
                    <a:lumMod val="10000"/>
                  </a:schemeClr>
                </a:solidFill>
              </a:rPr>
              <a:t>Panelová </a:t>
            </a:r>
            <a:r>
              <a:rPr lang="pt-BR" sz="1600" dirty="0">
                <a:solidFill>
                  <a:schemeClr val="accent5">
                    <a:lumMod val="10000"/>
                  </a:schemeClr>
                </a:solidFill>
              </a:rPr>
              <a:t>regresia s fixnými efektami (FE model</a:t>
            </a:r>
            <a:r>
              <a:rPr lang="pt-BR" sz="1600" dirty="0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endParaRPr lang="sk-SK" sz="16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Metóda syntetickej kontroly (SCM)</a:t>
            </a:r>
          </a:p>
          <a:p>
            <a:pPr>
              <a:defRPr/>
            </a:pPr>
            <a:endParaRPr lang="sk-SK" sz="16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r>
              <a:rPr lang="sk-SK" sz="1600" b="1" dirty="0" smtClean="0">
                <a:solidFill>
                  <a:schemeClr val="accent5">
                    <a:lumMod val="10000"/>
                  </a:schemeClr>
                </a:solidFill>
              </a:rPr>
              <a:t>Kvalitatívne metódy hodnotenia: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Metodika 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založená na kombinácii prístupu holistického hodnotenia investičných projektov (</a:t>
            </a:r>
            <a:r>
              <a:rPr lang="sk-SK" sz="1600" dirty="0" err="1">
                <a:solidFill>
                  <a:schemeClr val="accent5">
                    <a:lumMod val="10000"/>
                  </a:schemeClr>
                </a:solidFill>
              </a:rPr>
              <a:t>Investment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accent5">
                    <a:lumMod val="10000"/>
                  </a:schemeClr>
                </a:solidFill>
              </a:rPr>
              <a:t>Projects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accent5">
                    <a:lumMod val="10000"/>
                  </a:schemeClr>
                </a:solidFill>
              </a:rPr>
              <a:t>Holistic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accent5">
                    <a:lumMod val="10000"/>
                  </a:schemeClr>
                </a:solidFill>
              </a:rPr>
              <a:t>Assessment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 -IPHA) a regionálneho </a:t>
            </a:r>
            <a:r>
              <a:rPr lang="sk-SK" sz="1600" dirty="0" err="1">
                <a:solidFill>
                  <a:schemeClr val="accent5">
                    <a:lumMod val="10000"/>
                  </a:schemeClr>
                </a:solidFill>
              </a:rPr>
              <a:t>socio-ekonomického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 hodnotenia  (</a:t>
            </a:r>
            <a:r>
              <a:rPr lang="sk-SK" sz="1600" dirty="0" err="1">
                <a:solidFill>
                  <a:schemeClr val="accent5">
                    <a:lumMod val="10000"/>
                  </a:schemeClr>
                </a:solidFill>
              </a:rPr>
              <a:t>Regional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accent5">
                    <a:lumMod val="10000"/>
                  </a:schemeClr>
                </a:solidFill>
              </a:rPr>
              <a:t>Socio-Economic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accent5">
                    <a:lumMod val="10000"/>
                  </a:schemeClr>
                </a:solidFill>
              </a:rPr>
              <a:t>Appraisal</a:t>
            </a:r>
            <a:r>
              <a:rPr lang="sk-SK" sz="1600" dirty="0">
                <a:solidFill>
                  <a:schemeClr val="accent5">
                    <a:lumMod val="10000"/>
                  </a:schemeClr>
                </a:solidFill>
              </a:rPr>
              <a:t> – RSEA</a:t>
            </a: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sk-SK" sz="1600" dirty="0" smtClean="0">
                <a:solidFill>
                  <a:schemeClr val="accent5">
                    <a:lumMod val="10000"/>
                  </a:schemeClr>
                </a:solidFill>
              </a:rPr>
              <a:t>Uskutočnili sa riadené rozhovory s panelom expertov (predstavitelia miestnej samosprávy, predstavitelia podnikateľov a odborníci na dopravu).</a:t>
            </a:r>
            <a:endParaRPr lang="sk-SK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190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metóda </a:t>
            </a:r>
            <a:r>
              <a:rPr lang="sk-SK" sz="36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DiD</a:t>
            </a:r>
            <a:endParaRPr lang="en-US" sz="36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60798" y="836712"/>
            <a:ext cx="734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600" b="1" dirty="0" err="1" smtClean="0">
                <a:solidFill>
                  <a:schemeClr val="accent5">
                    <a:lumMod val="10000"/>
                  </a:schemeClr>
                </a:solidFill>
              </a:rPr>
              <a:t>Difference-in-differences</a:t>
            </a:r>
            <a:r>
              <a:rPr lang="sk-SK" sz="1600" b="1" dirty="0" smtClean="0">
                <a:solidFill>
                  <a:schemeClr val="accent5">
                    <a:lumMod val="10000"/>
                  </a:schemeClr>
                </a:solidFill>
              </a:rPr>
              <a:t> s využitím </a:t>
            </a:r>
            <a:r>
              <a:rPr lang="sk-SK" sz="1600" b="1" dirty="0" err="1" smtClean="0">
                <a:solidFill>
                  <a:schemeClr val="accent5">
                    <a:lumMod val="10000"/>
                  </a:schemeClr>
                </a:solidFill>
              </a:rPr>
              <a:t>Propensity</a:t>
            </a:r>
            <a:r>
              <a:rPr lang="sk-SK" sz="16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sk-SK" sz="1600" b="1" dirty="0" err="1" smtClean="0">
                <a:solidFill>
                  <a:schemeClr val="accent5">
                    <a:lumMod val="10000"/>
                  </a:schemeClr>
                </a:solidFill>
              </a:rPr>
              <a:t>Score</a:t>
            </a:r>
            <a:r>
              <a:rPr lang="sk-SK" sz="16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sk-SK" sz="1600" b="1" dirty="0" err="1" smtClean="0">
                <a:solidFill>
                  <a:schemeClr val="accent5">
                    <a:lumMod val="10000"/>
                  </a:schemeClr>
                </a:solidFill>
              </a:rPr>
              <a:t>Matching</a:t>
            </a:r>
            <a:endParaRPr lang="sk-SK" sz="16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75651"/>
              </p:ext>
            </p:extLst>
          </p:nvPr>
        </p:nvGraphicFramePr>
        <p:xfrm>
          <a:off x="1331640" y="1394460"/>
          <a:ext cx="7704855" cy="2773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Vzorka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spárované PSM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nespárované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</a:t>
                      </a:r>
                      <a:endParaRPr lang="sk-SK" sz="14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endParaRPr lang="sk-SK" sz="14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</a:t>
                      </a:r>
                      <a:endParaRPr lang="sk-SK" sz="14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endParaRPr lang="sk-SK" sz="14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 mzda (Eur)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intervencie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245,55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275,14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251,28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291,43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intervenciou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263,08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315,19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263,08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315,19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rozdiel v %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+ 7,1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+ 14,6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+ 4,7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+8,2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miera nezamestnanosti (%)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intervencie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18,88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15,33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19,38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16,07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intervenciou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13,84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11,78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13,84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11,78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Rozdiel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- 5,04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- 3,55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- 5,54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- 4,29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sťahovania (na </a:t>
                      </a:r>
                      <a:r>
                        <a:rPr lang="sk-SK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obyvateľov)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intervencie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-0,45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intervenciou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0,46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</a:t>
                      </a:r>
                      <a:endParaRPr lang="sk-SK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0,46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</a:t>
                      </a:r>
                      <a:endParaRPr lang="sk-SK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1326741" y="4509120"/>
            <a:ext cx="7459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dirty="0" err="1">
                <a:solidFill>
                  <a:srgbClr val="000000"/>
                </a:solidFill>
              </a:rPr>
              <a:t>T-test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b="1" dirty="0" smtClean="0">
                <a:solidFill>
                  <a:srgbClr val="000000"/>
                </a:solidFill>
              </a:rPr>
              <a:t>potvrdil </a:t>
            </a:r>
            <a:r>
              <a:rPr lang="sk-SK" b="1" dirty="0">
                <a:solidFill>
                  <a:srgbClr val="000000"/>
                </a:solidFill>
              </a:rPr>
              <a:t>významné rozdiely v reálnej mzde medzi okresmi napojenými a nenapojenými na TEN-T</a:t>
            </a:r>
            <a:r>
              <a:rPr lang="sk-SK" dirty="0">
                <a:solidFill>
                  <a:srgbClr val="000000"/>
                </a:solidFill>
              </a:rPr>
              <a:t> v období rokov 2000 - </a:t>
            </a:r>
            <a:r>
              <a:rPr lang="sk-SK" dirty="0" smtClean="0">
                <a:solidFill>
                  <a:srgbClr val="000000"/>
                </a:solidFill>
              </a:rPr>
              <a:t>2016. </a:t>
            </a:r>
            <a:r>
              <a:rPr lang="sk-SK" dirty="0">
                <a:solidFill>
                  <a:srgbClr val="000000"/>
                </a:solidFill>
              </a:rPr>
              <a:t>Rozdiely vo veľkosti medzi reálnou mzdou v okresoch napojených a nenapojených na TEN-T narástli zo 7,1% v období rokov 1997 - 1999 na 14,6% v období rokov 2000 </a:t>
            </a:r>
            <a:r>
              <a:rPr lang="sk-SK" dirty="0" smtClean="0">
                <a:solidFill>
                  <a:srgbClr val="000000"/>
                </a:solidFill>
              </a:rPr>
              <a:t>– 2016.</a:t>
            </a:r>
          </a:p>
          <a:p>
            <a:pPr lvl="0" algn="just"/>
            <a:endParaRPr lang="sk-SK" dirty="0" smtClean="0">
              <a:solidFill>
                <a:srgbClr val="000000"/>
              </a:solidFill>
            </a:endParaRPr>
          </a:p>
          <a:p>
            <a:pPr lvl="0" algn="just"/>
            <a:r>
              <a:rPr lang="sk-SK" b="1" dirty="0" smtClean="0">
                <a:solidFill>
                  <a:srgbClr val="000000"/>
                </a:solidFill>
              </a:rPr>
              <a:t>Rozdiel </a:t>
            </a:r>
            <a:r>
              <a:rPr lang="sk-SK" b="1" dirty="0">
                <a:solidFill>
                  <a:srgbClr val="000000"/>
                </a:solidFill>
              </a:rPr>
              <a:t>výške reálnych miezd bol jediným efektom intervencie významným na hladine 0,05 v spárovanej </a:t>
            </a:r>
            <a:r>
              <a:rPr lang="sk-SK" b="1" dirty="0" smtClean="0">
                <a:solidFill>
                  <a:srgbClr val="000000"/>
                </a:solidFill>
              </a:rPr>
              <a:t>vzorke.</a:t>
            </a:r>
          </a:p>
          <a:p>
            <a:pPr lvl="0" algn="just"/>
            <a:endParaRPr lang="sk-SK" b="1" dirty="0" smtClean="0">
              <a:solidFill>
                <a:srgbClr val="000000"/>
              </a:solidFill>
            </a:endParaRPr>
          </a:p>
          <a:p>
            <a:pPr lvl="0" algn="just"/>
            <a:r>
              <a:rPr lang="sk-SK" b="1" dirty="0" smtClean="0">
                <a:solidFill>
                  <a:srgbClr val="000000"/>
                </a:solidFill>
              </a:rPr>
              <a:t>Saldo sťahovania </a:t>
            </a:r>
            <a:r>
              <a:rPr lang="sk-SK" dirty="0" smtClean="0">
                <a:solidFill>
                  <a:srgbClr val="000000"/>
                </a:solidFill>
              </a:rPr>
              <a:t>sa v okresoch pripojených na TEN-T zmenilo zo záporného na kladné a </a:t>
            </a:r>
            <a:r>
              <a:rPr lang="sk-SK" b="1" dirty="0" smtClean="0">
                <a:solidFill>
                  <a:srgbClr val="000000"/>
                </a:solidFill>
              </a:rPr>
              <a:t>výraznejšie klesla aj nezamestnanosť</a:t>
            </a:r>
            <a:r>
              <a:rPr lang="sk-SK" dirty="0" smtClean="0">
                <a:solidFill>
                  <a:srgbClr val="000000"/>
                </a:solidFill>
              </a:rPr>
              <a:t>. Tieto efekty však neboli štatisticky významné.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656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FE model</a:t>
            </a:r>
            <a:endParaRPr lang="en-US" sz="36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60798" y="836712"/>
            <a:ext cx="734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600" b="1" dirty="0" smtClean="0">
                <a:solidFill>
                  <a:schemeClr val="accent5">
                    <a:lumMod val="10000"/>
                  </a:schemeClr>
                </a:solidFill>
              </a:rPr>
              <a:t>FE model (panelová regresia s fixnými efektmi)</a:t>
            </a:r>
          </a:p>
        </p:txBody>
      </p:sp>
      <p:sp>
        <p:nvSpPr>
          <p:cNvPr id="3" name="Obdĺžnik 2"/>
          <p:cNvSpPr/>
          <p:nvPr/>
        </p:nvSpPr>
        <p:spPr>
          <a:xfrm>
            <a:off x="1346498" y="2662394"/>
            <a:ext cx="74591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dirty="0">
                <a:solidFill>
                  <a:srgbClr val="000000"/>
                </a:solidFill>
              </a:rPr>
              <a:t>Výsledky FE modelu indikujú, že z </a:t>
            </a:r>
            <a:r>
              <a:rPr lang="sk-SK" b="1" dirty="0">
                <a:solidFill>
                  <a:srgbClr val="000000"/>
                </a:solidFill>
              </a:rPr>
              <a:t>hľadiska úrovne štatistickej významnosti sú pozitívne efekty intervencie najlepšie preukázateľné pre počty podnikov a počty dokončených bytov na 1000 obyvateľov</a:t>
            </a:r>
            <a:r>
              <a:rPr lang="sk-SK" dirty="0">
                <a:solidFill>
                  <a:srgbClr val="000000"/>
                </a:solidFill>
              </a:rPr>
              <a:t> (p=0,002 </a:t>
            </a:r>
            <a:r>
              <a:rPr lang="sk-SK" dirty="0" smtClean="0">
                <a:solidFill>
                  <a:srgbClr val="000000"/>
                </a:solidFill>
              </a:rPr>
              <a:t>resp. </a:t>
            </a:r>
            <a:r>
              <a:rPr lang="sk-SK" dirty="0">
                <a:solidFill>
                  <a:srgbClr val="000000"/>
                </a:solidFill>
              </a:rPr>
              <a:t>0,008</a:t>
            </a:r>
            <a:r>
              <a:rPr lang="sk-SK" dirty="0" smtClean="0">
                <a:solidFill>
                  <a:srgbClr val="000000"/>
                </a:solidFill>
              </a:rPr>
              <a:t>). </a:t>
            </a:r>
            <a:r>
              <a:rPr lang="sk-SK" b="1" dirty="0">
                <a:solidFill>
                  <a:srgbClr val="000000"/>
                </a:solidFill>
              </a:rPr>
              <a:t>Mzdy v regiónoch pripojených na TEN-T boli o 1,5% vyššie ako v regiónoch nepripojených na TEN-T a tento efekt bol štatisticky významný na hladine </a:t>
            </a:r>
            <a:r>
              <a:rPr lang="sk-SK" b="1" dirty="0" smtClean="0">
                <a:solidFill>
                  <a:srgbClr val="000000"/>
                </a:solidFill>
              </a:rPr>
              <a:t>p=0,082.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Koeficienty pre nezamestnanosť a saldo vnútorného sťahovania mali očakávaný vývoj (nezamestnanosť klesla a saldo stúplo), ale neboli významné na dostatočnej štatistickej hladine </a:t>
            </a:r>
            <a:endParaRPr lang="sk-SK" dirty="0" smtClean="0">
              <a:solidFill>
                <a:srgbClr val="000000"/>
              </a:solidFill>
            </a:endParaRPr>
          </a:p>
          <a:p>
            <a:pPr lvl="0" algn="just"/>
            <a:endParaRPr lang="sk-SK" dirty="0">
              <a:solidFill>
                <a:srgbClr val="000000"/>
              </a:solidFill>
            </a:endParaRPr>
          </a:p>
          <a:p>
            <a:pPr lvl="0" algn="just"/>
            <a:r>
              <a:rPr lang="sk-SK" dirty="0" smtClean="0">
                <a:solidFill>
                  <a:srgbClr val="000000"/>
                </a:solidFill>
              </a:rPr>
              <a:t>Model </a:t>
            </a:r>
            <a:r>
              <a:rPr lang="sk-SK" dirty="0">
                <a:solidFill>
                  <a:srgbClr val="000000"/>
                </a:solidFill>
              </a:rPr>
              <a:t>panelovej regresie s fixnými efektmi preukázal pozitívne efekty pripojenia okresov na TEN-T, aj keď v menšej miere ako pri použití modelu </a:t>
            </a:r>
            <a:r>
              <a:rPr lang="sk-SK" dirty="0" err="1" smtClean="0">
                <a:solidFill>
                  <a:srgbClr val="000000"/>
                </a:solidFill>
              </a:rPr>
              <a:t>DiD</a:t>
            </a:r>
            <a:r>
              <a:rPr lang="sk-SK" dirty="0" smtClean="0">
                <a:solidFill>
                  <a:srgbClr val="000000"/>
                </a:solidFill>
              </a:rPr>
              <a:t>. </a:t>
            </a:r>
          </a:p>
          <a:p>
            <a:pPr lvl="0" algn="just"/>
            <a:endParaRPr lang="sk-SK" dirty="0" smtClean="0">
              <a:solidFill>
                <a:srgbClr val="000000"/>
              </a:solidFill>
            </a:endParaRPr>
          </a:p>
          <a:p>
            <a:pPr lvl="0" algn="just"/>
            <a:r>
              <a:rPr lang="sk-SK" b="1" dirty="0" smtClean="0">
                <a:solidFill>
                  <a:srgbClr val="000000"/>
                </a:solidFill>
              </a:rPr>
              <a:t>FE model aj </a:t>
            </a:r>
            <a:r>
              <a:rPr lang="sk-SK" b="1" dirty="0" err="1" smtClean="0">
                <a:solidFill>
                  <a:srgbClr val="000000"/>
                </a:solidFill>
              </a:rPr>
              <a:t>DiD</a:t>
            </a:r>
            <a:r>
              <a:rPr lang="sk-SK" b="1" dirty="0" smtClean="0">
                <a:solidFill>
                  <a:srgbClr val="000000"/>
                </a:solidFill>
              </a:rPr>
              <a:t> sú založené na </a:t>
            </a:r>
            <a:r>
              <a:rPr lang="sk-SK" b="1" dirty="0" err="1" smtClean="0">
                <a:solidFill>
                  <a:srgbClr val="000000"/>
                </a:solidFill>
              </a:rPr>
              <a:t>probabilstických</a:t>
            </a:r>
            <a:r>
              <a:rPr lang="sk-SK" b="1" dirty="0" smtClean="0">
                <a:solidFill>
                  <a:srgbClr val="000000"/>
                </a:solidFill>
              </a:rPr>
              <a:t> postupoch a </a:t>
            </a:r>
            <a:r>
              <a:rPr lang="sk-SK" b="1" dirty="0" err="1" smtClean="0">
                <a:solidFill>
                  <a:srgbClr val="000000"/>
                </a:solidFill>
              </a:rPr>
              <a:t>vyždajú</a:t>
            </a:r>
            <a:r>
              <a:rPr lang="sk-SK" b="1" dirty="0" smtClean="0">
                <a:solidFill>
                  <a:srgbClr val="000000"/>
                </a:solidFill>
              </a:rPr>
              <a:t> veľkú vzorku. FE model je rozšírený model </a:t>
            </a:r>
            <a:r>
              <a:rPr lang="sk-SK" b="1" dirty="0" err="1" smtClean="0">
                <a:solidFill>
                  <a:srgbClr val="000000"/>
                </a:solidFill>
              </a:rPr>
              <a:t>DiD</a:t>
            </a:r>
            <a:r>
              <a:rPr lang="sk-SK" b="1" dirty="0" smtClean="0">
                <a:solidFill>
                  <a:srgbClr val="000000"/>
                </a:solidFill>
              </a:rPr>
              <a:t>. Rozdiel </a:t>
            </a:r>
            <a:r>
              <a:rPr lang="sk-SK" b="1" dirty="0">
                <a:solidFill>
                  <a:srgbClr val="000000"/>
                </a:solidFill>
              </a:rPr>
              <a:t>medzi </a:t>
            </a:r>
            <a:r>
              <a:rPr lang="sk-SK" b="1" dirty="0" smtClean="0">
                <a:solidFill>
                  <a:srgbClr val="000000"/>
                </a:solidFill>
              </a:rPr>
              <a:t>modelmi </a:t>
            </a:r>
            <a:r>
              <a:rPr lang="sk-SK" b="1" dirty="0" err="1" smtClean="0">
                <a:solidFill>
                  <a:srgbClr val="000000"/>
                </a:solidFill>
              </a:rPr>
              <a:t>DiD</a:t>
            </a:r>
            <a:r>
              <a:rPr lang="sk-SK" b="1" dirty="0" smtClean="0">
                <a:solidFill>
                  <a:srgbClr val="000000"/>
                </a:solidFill>
              </a:rPr>
              <a:t> a FE spočíva </a:t>
            </a:r>
            <a:r>
              <a:rPr lang="sk-SK" b="1" dirty="0">
                <a:solidFill>
                  <a:srgbClr val="000000"/>
                </a:solidFill>
              </a:rPr>
              <a:t>v tom, že model </a:t>
            </a:r>
            <a:r>
              <a:rPr lang="sk-SK" b="1" dirty="0" err="1">
                <a:solidFill>
                  <a:srgbClr val="000000"/>
                </a:solidFill>
              </a:rPr>
              <a:t>DiD</a:t>
            </a:r>
            <a:r>
              <a:rPr lang="sk-SK" b="1" dirty="0">
                <a:solidFill>
                  <a:srgbClr val="000000"/>
                </a:solidFill>
              </a:rPr>
              <a:t> je založený na agregovaní efektov intervencií do jedného </a:t>
            </a:r>
            <a:r>
              <a:rPr lang="sk-SK" b="1" dirty="0" smtClean="0">
                <a:solidFill>
                  <a:srgbClr val="000000"/>
                </a:solidFill>
              </a:rPr>
              <a:t>post-intervenčného </a:t>
            </a:r>
            <a:r>
              <a:rPr lang="sk-SK" b="1" dirty="0">
                <a:solidFill>
                  <a:srgbClr val="000000"/>
                </a:solidFill>
              </a:rPr>
              <a:t>obdobia, kým model s fixnými efektmi sleduje tieto efekty v </a:t>
            </a:r>
            <a:r>
              <a:rPr lang="sk-SK" b="1" dirty="0" smtClean="0">
                <a:solidFill>
                  <a:srgbClr val="000000"/>
                </a:solidFill>
              </a:rPr>
              <a:t>čase.</a:t>
            </a:r>
          </a:p>
          <a:p>
            <a:pPr lvl="0" algn="just"/>
            <a:endParaRPr lang="sk-SK" b="1" dirty="0">
              <a:solidFill>
                <a:srgbClr val="000000"/>
              </a:solidFill>
            </a:endParaRPr>
          </a:p>
          <a:p>
            <a:pPr lvl="0" algn="just"/>
            <a:r>
              <a:rPr lang="sk-SK" dirty="0" smtClean="0">
                <a:solidFill>
                  <a:srgbClr val="000000"/>
                </a:solidFill>
              </a:rPr>
              <a:t>FE model je presnejší, ale komplikovanejší. Model </a:t>
            </a:r>
            <a:r>
              <a:rPr lang="sk-SK" dirty="0" err="1">
                <a:solidFill>
                  <a:srgbClr val="000000"/>
                </a:solidFill>
              </a:rPr>
              <a:t>DiD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je jednoduchší, ale môže </a:t>
            </a:r>
            <a:r>
              <a:rPr lang="sk-SK" dirty="0">
                <a:solidFill>
                  <a:srgbClr val="000000"/>
                </a:solidFill>
              </a:rPr>
              <a:t>agregovaním efektov nadhodnotiť i podhodnotiť výšku efektu intervencie za predpokladu, že výstupná premenná vykazuje vzostupný alebo klesajúci trend (</a:t>
            </a:r>
            <a:r>
              <a:rPr lang="sk-SK" dirty="0" err="1" smtClean="0">
                <a:solidFill>
                  <a:srgbClr val="000000"/>
                </a:solidFill>
              </a:rPr>
              <a:t>t.j</a:t>
            </a:r>
            <a:r>
              <a:rPr lang="sk-SK" dirty="0" smtClean="0">
                <a:solidFill>
                  <a:srgbClr val="000000"/>
                </a:solidFill>
              </a:rPr>
              <a:t>. </a:t>
            </a:r>
            <a:r>
              <a:rPr lang="sk-SK" dirty="0">
                <a:solidFill>
                  <a:srgbClr val="000000"/>
                </a:solidFill>
              </a:rPr>
              <a:t>je nestacionárna</a:t>
            </a:r>
            <a:r>
              <a:rPr lang="sk-SK" dirty="0" smtClean="0">
                <a:solidFill>
                  <a:srgbClr val="000000"/>
                </a:solidFill>
              </a:rPr>
              <a:t>).</a:t>
            </a:r>
            <a:endParaRPr lang="sk-SK" dirty="0">
              <a:solidFill>
                <a:srgbClr val="000000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77892"/>
              </p:ext>
            </p:extLst>
          </p:nvPr>
        </p:nvGraphicFramePr>
        <p:xfrm>
          <a:off x="1478473" y="1556792"/>
          <a:ext cx="6768752" cy="8705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53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6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Efekty intervencie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Nárast v %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hladina </a:t>
                      </a:r>
                      <a:r>
                        <a:rPr lang="sk-SK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spoľahlivosti (%)</a:t>
                      </a:r>
                      <a:endParaRPr lang="sk-SK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podnikov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dokončených bytov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priemerná mzda (Eur)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1,5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422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3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SCM</a:t>
            </a:r>
            <a:endParaRPr lang="en-US" sz="36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60798" y="836712"/>
            <a:ext cx="734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600" b="1" dirty="0" smtClean="0">
                <a:solidFill>
                  <a:schemeClr val="accent5">
                    <a:lumMod val="10000"/>
                  </a:schemeClr>
                </a:solidFill>
              </a:rPr>
              <a:t>Metóda syntetickej kontroly</a:t>
            </a:r>
          </a:p>
        </p:txBody>
      </p:sp>
      <p:sp>
        <p:nvSpPr>
          <p:cNvPr id="3" name="Obdĺžnik 2"/>
          <p:cNvSpPr/>
          <p:nvPr/>
        </p:nvSpPr>
        <p:spPr>
          <a:xfrm>
            <a:off x="1209863" y="1772816"/>
            <a:ext cx="74591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dirty="0">
                <a:solidFill>
                  <a:srgbClr val="000000"/>
                </a:solidFill>
              </a:rPr>
              <a:t>Metóda syntetickej kontroly (SCM) je založená na vytvorení „syntetických“ kontrolných jednotiek (okresov), ktoré sa v pre-test období svojim správaním čo najviac približujú jednotkám s </a:t>
            </a:r>
            <a:r>
              <a:rPr lang="sk-SK" sz="1600" dirty="0" smtClean="0">
                <a:solidFill>
                  <a:srgbClr val="000000"/>
                </a:solidFill>
              </a:rPr>
              <a:t>intervenciou. </a:t>
            </a:r>
            <a:r>
              <a:rPr lang="sk-SK" sz="1600" dirty="0">
                <a:solidFill>
                  <a:srgbClr val="000000"/>
                </a:solidFill>
              </a:rPr>
              <a:t>Syntetické kontrolné jednotky sa tvoria ako vážené aritmetické priemery zo súboru kontrolných </a:t>
            </a:r>
            <a:r>
              <a:rPr lang="sk-SK" sz="1600" dirty="0" smtClean="0">
                <a:solidFill>
                  <a:srgbClr val="000000"/>
                </a:solidFill>
              </a:rPr>
              <a:t>a </a:t>
            </a:r>
            <a:r>
              <a:rPr lang="sk-SK" sz="1600" dirty="0">
                <a:solidFill>
                  <a:srgbClr val="000000"/>
                </a:solidFill>
              </a:rPr>
              <a:t>zostavujú sa pomocou </a:t>
            </a:r>
            <a:r>
              <a:rPr lang="sk-SK" sz="1600" dirty="0" smtClean="0">
                <a:solidFill>
                  <a:srgbClr val="000000"/>
                </a:solidFill>
              </a:rPr>
              <a:t>permutácií. </a:t>
            </a:r>
            <a:r>
              <a:rPr lang="sk-SK" sz="1600" dirty="0">
                <a:solidFill>
                  <a:srgbClr val="000000"/>
                </a:solidFill>
              </a:rPr>
              <a:t>Vybraná je taká kombinácia jednotiek z kontrolnej vzorky, ktorá sa čo najviac podobá skutočným </a:t>
            </a:r>
            <a:r>
              <a:rPr lang="sk-SK" sz="1600" dirty="0" smtClean="0">
                <a:solidFill>
                  <a:srgbClr val="000000"/>
                </a:solidFill>
              </a:rPr>
              <a:t>jednotkám.</a:t>
            </a:r>
          </a:p>
          <a:p>
            <a:pPr algn="just"/>
            <a:endParaRPr lang="sk-SK" sz="1600" dirty="0">
              <a:solidFill>
                <a:srgbClr val="000000"/>
              </a:solidFill>
            </a:endParaRPr>
          </a:p>
          <a:p>
            <a:pPr algn="just"/>
            <a:endParaRPr lang="sk-SK" sz="1600" dirty="0" smtClean="0">
              <a:solidFill>
                <a:srgbClr val="000000"/>
              </a:solidFill>
            </a:endParaRPr>
          </a:p>
          <a:p>
            <a:pPr algn="just"/>
            <a:r>
              <a:rPr lang="sk-SK" sz="1600" dirty="0" smtClean="0">
                <a:solidFill>
                  <a:srgbClr val="000000"/>
                </a:solidFill>
              </a:rPr>
              <a:t>Oproti </a:t>
            </a:r>
            <a:r>
              <a:rPr lang="sk-SK" sz="1600" dirty="0" err="1">
                <a:solidFill>
                  <a:srgbClr val="000000"/>
                </a:solidFill>
              </a:rPr>
              <a:t>DiD</a:t>
            </a:r>
            <a:r>
              <a:rPr lang="sk-SK" sz="1600" dirty="0">
                <a:solidFill>
                  <a:srgbClr val="000000"/>
                </a:solidFill>
              </a:rPr>
              <a:t> má SCM niekoľko významných </a:t>
            </a:r>
            <a:r>
              <a:rPr lang="sk-SK" sz="1600" dirty="0" smtClean="0">
                <a:solidFill>
                  <a:srgbClr val="000000"/>
                </a:solidFill>
              </a:rPr>
              <a:t>predností. </a:t>
            </a:r>
            <a:r>
              <a:rPr lang="sk-SK" sz="1600" b="1" dirty="0">
                <a:solidFill>
                  <a:srgbClr val="000000"/>
                </a:solidFill>
              </a:rPr>
              <a:t>Kým </a:t>
            </a:r>
            <a:r>
              <a:rPr lang="sk-SK" sz="1600" b="1" dirty="0" err="1">
                <a:solidFill>
                  <a:srgbClr val="000000"/>
                </a:solidFill>
              </a:rPr>
              <a:t>DiD</a:t>
            </a:r>
            <a:r>
              <a:rPr lang="sk-SK" sz="1600" b="1" dirty="0">
                <a:solidFill>
                  <a:srgbClr val="000000"/>
                </a:solidFill>
              </a:rPr>
              <a:t> aj regresia s fixnými efektmi vyžadujú na kvantifikáciu kauzálnych efektov určitú minimálnu veľkosť vzorky, s SCM je možné tieto efekty kvantifikovať aj pre individuálne jednotky s intervenciou, </a:t>
            </a:r>
            <a:r>
              <a:rPr lang="sk-SK" sz="1600" b="1" dirty="0" smtClean="0">
                <a:solidFill>
                  <a:srgbClr val="000000"/>
                </a:solidFill>
              </a:rPr>
              <a:t>napr. </a:t>
            </a:r>
            <a:r>
              <a:rPr lang="sk-SK" sz="1600" b="1" dirty="0">
                <a:solidFill>
                  <a:srgbClr val="000000"/>
                </a:solidFill>
              </a:rPr>
              <a:t>len jeden </a:t>
            </a:r>
            <a:r>
              <a:rPr lang="sk-SK" sz="1600" b="1" dirty="0" smtClean="0">
                <a:solidFill>
                  <a:srgbClr val="000000"/>
                </a:solidFill>
              </a:rPr>
              <a:t>okres</a:t>
            </a:r>
            <a:r>
              <a:rPr lang="sk-SK" sz="1600" dirty="0" smtClean="0">
                <a:solidFill>
                  <a:srgbClr val="000000"/>
                </a:solidFill>
              </a:rPr>
              <a:t>. </a:t>
            </a:r>
            <a:r>
              <a:rPr lang="sk-SK" sz="1600" dirty="0">
                <a:solidFill>
                  <a:srgbClr val="000000"/>
                </a:solidFill>
              </a:rPr>
              <a:t>SCM taktiež umožňuje sledovať vývoj kauzálnych efektov v </a:t>
            </a:r>
            <a:r>
              <a:rPr lang="sk-SK" sz="1600" dirty="0" smtClean="0">
                <a:solidFill>
                  <a:srgbClr val="000000"/>
                </a:solidFill>
              </a:rPr>
              <a:t>čase.</a:t>
            </a:r>
            <a:endParaRPr lang="sk-SK" sz="1600" dirty="0">
              <a:solidFill>
                <a:srgbClr val="000000"/>
              </a:solidFill>
            </a:endParaRPr>
          </a:p>
          <a:p>
            <a:pPr lvl="0" algn="just"/>
            <a:endParaRPr lang="sk-SK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11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2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SCM na príklade Nitry</a:t>
            </a:r>
            <a:endParaRPr lang="en-US" sz="28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3648" y="804267"/>
            <a:ext cx="734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>
                <a:solidFill>
                  <a:schemeClr val="accent5">
                    <a:lumMod val="10000"/>
                  </a:schemeClr>
                </a:solidFill>
              </a:rPr>
              <a:t>Okres Nitra bol napojený na TEN-T v roku 2000</a:t>
            </a:r>
          </a:p>
        </p:txBody>
      </p:sp>
      <p:pic>
        <p:nvPicPr>
          <p:cNvPr id="5124" name="Obrázok 7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72465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Obrázok 6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4390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Obrázok 7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6315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Obrázok 9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8240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19200" y="673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19200" y="997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19200" y="1159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219200" y="13214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55951"/>
              </p:ext>
            </p:extLst>
          </p:nvPr>
        </p:nvGraphicFramePr>
        <p:xfrm>
          <a:off x="1297260" y="5406763"/>
          <a:ext cx="7772399" cy="13335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87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3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9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9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22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podniky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zahr. </a:t>
                      </a: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podniky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nezamestnanosť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mzdy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byty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migrácia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RMSPE 2000</a:t>
                      </a:r>
                      <a:endParaRPr lang="sk-SK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0.006</a:t>
                      </a:r>
                      <a:endParaRPr lang="sk-SK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0.108</a:t>
                      </a:r>
                      <a:endParaRPr lang="sk-SK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0.715</a:t>
                      </a:r>
                      <a:endParaRPr lang="sk-SK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0.33</a:t>
                      </a:r>
                      <a:endParaRPr lang="sk-SK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0.331</a:t>
                      </a:r>
                      <a:endParaRPr lang="sk-SK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0.267</a:t>
                      </a:r>
                      <a:endParaRPr lang="sk-SK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sc1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0.55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PK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0.56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PK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0.36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PK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0.81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PK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0.92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MT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0.41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BS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sc2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 KE1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 KE1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sc3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0.05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KS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0.14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SA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 </a:t>
                      </a:r>
                      <a:r>
                        <a:rPr lang="sk-SK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vidiek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sc4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 KE4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 KE2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sc5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 KE3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sk-SK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5" name="Obrázok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77" y="1124744"/>
            <a:ext cx="3384376" cy="206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ok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7213"/>
            <a:ext cx="3384376" cy="204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ok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35311"/>
            <a:ext cx="3312368" cy="206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ok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77" y="3235310"/>
            <a:ext cx="3384375" cy="2065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BlokTextu 12"/>
          <p:cNvSpPr txBox="1"/>
          <p:nvPr/>
        </p:nvSpPr>
        <p:spPr>
          <a:xfrm>
            <a:off x="6516216" y="119152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mzdy</a:t>
            </a:r>
            <a:endParaRPr lang="sk-SK" b="1" dirty="0">
              <a:solidFill>
                <a:srgbClr val="000000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2915816" y="141277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podniky</a:t>
            </a:r>
            <a:endParaRPr lang="sk-SK" b="1" dirty="0">
              <a:solidFill>
                <a:srgbClr val="000000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2154197" y="3725415"/>
            <a:ext cx="61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byty</a:t>
            </a:r>
            <a:endParaRPr lang="sk-SK" b="1" dirty="0">
              <a:solidFill>
                <a:srgbClr val="000000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7144555" y="3888474"/>
            <a:ext cx="124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sťahovanie</a:t>
            </a:r>
            <a:endParaRPr lang="sk-SK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74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48" y="124840"/>
            <a:ext cx="73152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2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Hlavné zistenia: SCM, súhrn výsledkov</a:t>
            </a:r>
            <a:endParaRPr lang="en-US" sz="28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sk-SK" altLang="sk-SK" dirty="0"/>
          </a:p>
        </p:txBody>
      </p:sp>
      <p:sp>
        <p:nvSpPr>
          <p:cNvPr id="3" name="Obdĺžnik 2"/>
          <p:cNvSpPr/>
          <p:nvPr/>
        </p:nvSpPr>
        <p:spPr>
          <a:xfrm>
            <a:off x="1204596" y="1116449"/>
            <a:ext cx="74591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b="1" dirty="0">
                <a:solidFill>
                  <a:srgbClr val="000000"/>
                </a:solidFill>
              </a:rPr>
              <a:t>Priemerný ročný nárast reálnych miezd v okresoch pripojených na TEN-T bol o 2,3% vyšší ako v syntetických </a:t>
            </a:r>
            <a:r>
              <a:rPr lang="sk-SK" b="1" dirty="0" smtClean="0">
                <a:solidFill>
                  <a:srgbClr val="000000"/>
                </a:solidFill>
              </a:rPr>
              <a:t>okresoch. </a:t>
            </a:r>
            <a:r>
              <a:rPr lang="sk-SK" dirty="0">
                <a:solidFill>
                  <a:srgbClr val="000000"/>
                </a:solidFill>
              </a:rPr>
              <a:t>Napríklad v Nitre a Zvolene rástli po pripojení na TEN-T reálne mzdy v priemere o 8% ročne rýchlejšie, ako keby tieto okresy neboli pripojené na </a:t>
            </a:r>
            <a:r>
              <a:rPr lang="sk-SK" dirty="0" smtClean="0">
                <a:solidFill>
                  <a:srgbClr val="000000"/>
                </a:solidFill>
              </a:rPr>
              <a:t>TEN-T. </a:t>
            </a:r>
            <a:r>
              <a:rPr lang="sk-SK" dirty="0">
                <a:solidFill>
                  <a:srgbClr val="000000"/>
                </a:solidFill>
              </a:rPr>
              <a:t>Ekonomická teória predpokladá, že väčšina efektov diaľnic sa prejaví až v priebehu </a:t>
            </a:r>
            <a:r>
              <a:rPr lang="sk-SK" dirty="0" smtClean="0">
                <a:solidFill>
                  <a:srgbClr val="000000"/>
                </a:solidFill>
              </a:rPr>
              <a:t>desaťročí. </a:t>
            </a:r>
            <a:r>
              <a:rPr lang="sk-SK" dirty="0">
                <a:solidFill>
                  <a:srgbClr val="000000"/>
                </a:solidFill>
              </a:rPr>
              <a:t>Tento predpoklad sa potvrdil aj v našej </a:t>
            </a:r>
            <a:r>
              <a:rPr lang="sk-SK" dirty="0" smtClean="0">
                <a:solidFill>
                  <a:srgbClr val="000000"/>
                </a:solidFill>
              </a:rPr>
              <a:t>analýze.</a:t>
            </a:r>
            <a:endParaRPr lang="sk-SK" dirty="0">
              <a:solidFill>
                <a:srgbClr val="000000"/>
              </a:solidFill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91512"/>
              </p:ext>
            </p:extLst>
          </p:nvPr>
        </p:nvGraphicFramePr>
        <p:xfrm>
          <a:off x="1247005" y="2780928"/>
          <a:ext cx="7772401" cy="2346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00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9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6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9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27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03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TEN-T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mzdy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nezamestnanosť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sťahovanie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Galanta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-3,50%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+38,0%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+78%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+0,26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+8,6%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+5,2%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+2,84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Považská Bystrica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+1,70%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Bytča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+0,55%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+9,4%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+1,79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Žilina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+0,41%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+0,52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Banská Bystrica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+4,8%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-0,53%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+2,8%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Zlaté Moravce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-3,5%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+5,6%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+32%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-0,004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Zvolen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+8,0%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+0,06%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-4,9%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+0,47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Žarnovica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+1,3%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+0,47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Žiar nad Hronom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+2,0%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+1,7%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1224867" y="5445224"/>
            <a:ext cx="7459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dirty="0">
                <a:solidFill>
                  <a:srgbClr val="000000"/>
                </a:solidFill>
              </a:rPr>
              <a:t>Efekt pripojenia na TEN-T sa v metropolitných a </a:t>
            </a:r>
            <a:r>
              <a:rPr lang="sk-SK" dirty="0" err="1">
                <a:solidFill>
                  <a:srgbClr val="000000"/>
                </a:solidFill>
              </a:rPr>
              <a:t>urbánnych</a:t>
            </a:r>
            <a:r>
              <a:rPr lang="sk-SK" dirty="0">
                <a:solidFill>
                  <a:srgbClr val="000000"/>
                </a:solidFill>
              </a:rPr>
              <a:t> regiónoch prejavil najsilnejšie s dlhším časovým </a:t>
            </a:r>
            <a:r>
              <a:rPr lang="sk-SK" dirty="0" smtClean="0">
                <a:solidFill>
                  <a:srgbClr val="000000"/>
                </a:solidFill>
              </a:rPr>
              <a:t>odstupom. </a:t>
            </a:r>
            <a:r>
              <a:rPr lang="sk-SK" dirty="0">
                <a:solidFill>
                  <a:srgbClr val="000000"/>
                </a:solidFill>
              </a:rPr>
              <a:t>Najvýznamnejšie nárasty miezd boli zaznamenané v troch zo štyroch metropolitných a </a:t>
            </a:r>
            <a:r>
              <a:rPr lang="sk-SK" dirty="0" err="1">
                <a:solidFill>
                  <a:srgbClr val="000000"/>
                </a:solidFill>
              </a:rPr>
              <a:t>urbánnych</a:t>
            </a:r>
            <a:r>
              <a:rPr lang="sk-SK" dirty="0">
                <a:solidFill>
                  <a:srgbClr val="000000"/>
                </a:solidFill>
              </a:rPr>
              <a:t> regiónoch (Nitra, Banská Bystrica and Zvolen</a:t>
            </a:r>
            <a:r>
              <a:rPr lang="sk-SK" dirty="0" smtClean="0">
                <a:solidFill>
                  <a:srgbClr val="000000"/>
                </a:solidFill>
              </a:rPr>
              <a:t>).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08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mek a klíč">
  <a:themeElements>
    <a:clrScheme name="Zámek a klíč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Zámek a klíč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k-SK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k-SK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Zámek a klíč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mek a klíč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mek a klíč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mek a klíč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Dlhodobé aspekty investovania</Template>
  <TotalTime>5606</TotalTime>
  <Words>1817</Words>
  <Application>Microsoft Office PowerPoint</Application>
  <PresentationFormat>Prezentácia na obrazovke (4:3)</PresentationFormat>
  <Paragraphs>318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Zámek a klíč</vt:lpstr>
      <vt:lpstr>Účinky dopravných infraštruktúrnych projektov – diaľnice</vt:lpstr>
      <vt:lpstr>Aké efekty prinášajú veľké dopravné infraštruktúry?</vt:lpstr>
      <vt:lpstr>Metodika hodnotenia: vzorka</vt:lpstr>
      <vt:lpstr>Metodika hodnotenia: metódy a zdroje údajov</vt:lpstr>
      <vt:lpstr>Hlavné zistenia: metóda DiD</vt:lpstr>
      <vt:lpstr>Hlavné zistenia: FE model</vt:lpstr>
      <vt:lpstr>Hlavné zistenia: SCM</vt:lpstr>
      <vt:lpstr>Hlavné zistenia: SCM na príklade Nitry</vt:lpstr>
      <vt:lpstr>Hlavné zistenia: SCM, súhrn výsledkov</vt:lpstr>
      <vt:lpstr>Hlavné zistenia: aglomeračné a distribučné efekty</vt:lpstr>
      <vt:lpstr>Hlavné zistenia: Kvalitatívna analýza </vt:lpstr>
      <vt:lpstr>Odporúčania: metodika</vt:lpstr>
      <vt:lpstr>Odporúčania: ekonomická politika</vt:lpstr>
    </vt:vector>
  </TitlesOfParts>
  <Company>PgU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Vedecký projekt</dc:title>
  <dc:creator>Vladimir Balaz</dc:creator>
  <cp:lastModifiedBy>Kubík Andrej</cp:lastModifiedBy>
  <cp:revision>492</cp:revision>
  <dcterms:created xsi:type="dcterms:W3CDTF">2008-03-24T16:25:58Z</dcterms:created>
  <dcterms:modified xsi:type="dcterms:W3CDTF">2018-10-01T11:40:31Z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TC010183731051</vt:lpwstr>
  </property>
</Properties>
</file>